
<file path=[Content_Types].xml><?xml version="1.0" encoding="utf-8"?>
<Types xmlns="http://schemas.openxmlformats.org/package/2006/content-types">
  <Default Extension="xml" ContentType="application/xml"/>
  <Default Extension="bin" ContentType="application/vnd.openxmlformats-officedocument.oleObject"/>
  <Default Extension="xls" ContentType="application/vnd.ms-exce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handoutMasterIdLst>
    <p:handoutMasterId r:id="rId95"/>
  </p:handoutMasterIdLst>
  <p:sldIdLst>
    <p:sldId id="256" r:id="rId2"/>
    <p:sldId id="261" r:id="rId3"/>
    <p:sldId id="262" r:id="rId4"/>
    <p:sldId id="263" r:id="rId5"/>
    <p:sldId id="264" r:id="rId6"/>
    <p:sldId id="265" r:id="rId7"/>
    <p:sldId id="266" r:id="rId8"/>
    <p:sldId id="268" r:id="rId9"/>
    <p:sldId id="427" r:id="rId10"/>
    <p:sldId id="270" r:id="rId11"/>
    <p:sldId id="271" r:id="rId12"/>
    <p:sldId id="272" r:id="rId13"/>
    <p:sldId id="273" r:id="rId14"/>
    <p:sldId id="274" r:id="rId15"/>
    <p:sldId id="276" r:id="rId16"/>
    <p:sldId id="428" r:id="rId17"/>
    <p:sldId id="278" r:id="rId18"/>
    <p:sldId id="279" r:id="rId19"/>
    <p:sldId id="280" r:id="rId20"/>
    <p:sldId id="281" r:id="rId21"/>
    <p:sldId id="282" r:id="rId22"/>
    <p:sldId id="283" r:id="rId23"/>
    <p:sldId id="284" r:id="rId24"/>
    <p:sldId id="285" r:id="rId25"/>
    <p:sldId id="286" r:id="rId26"/>
    <p:sldId id="287" r:id="rId27"/>
    <p:sldId id="288" r:id="rId28"/>
    <p:sldId id="431"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8" r:id="rId81"/>
    <p:sldId id="369" r:id="rId82"/>
    <p:sldId id="370" r:id="rId83"/>
    <p:sldId id="371" r:id="rId84"/>
    <p:sldId id="433" r:id="rId85"/>
    <p:sldId id="434" r:id="rId86"/>
    <p:sldId id="435" r:id="rId87"/>
    <p:sldId id="436" r:id="rId88"/>
    <p:sldId id="437" r:id="rId89"/>
    <p:sldId id="438" r:id="rId90"/>
    <p:sldId id="439" r:id="rId91"/>
    <p:sldId id="440" r:id="rId92"/>
    <p:sldId id="441" r:id="rId9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09"/>
    <p:restoredTop sz="94873"/>
  </p:normalViewPr>
  <p:slideViewPr>
    <p:cSldViewPr snapToGrid="0" snapToObjects="1">
      <p:cViewPr varScale="1">
        <p:scale>
          <a:sx n="110" d="100"/>
          <a:sy n="110" d="100"/>
        </p:scale>
        <p:origin x="20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5558B2-A57B-F446-B2AC-8BED6438396F}" type="datetimeFigureOut">
              <a:rPr lang="fr-FR" smtClean="0"/>
              <a:t>07/10/2019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8C12E2-41F0-0543-8410-C5282B03C4DC}" type="slidenum">
              <a:rPr lang="fr-FR" smtClean="0"/>
              <a:t>‹#›</a:t>
            </a:fld>
            <a:endParaRPr lang="fr-FR"/>
          </a:p>
        </p:txBody>
      </p:sp>
    </p:spTree>
    <p:extLst>
      <p:ext uri="{BB962C8B-B14F-4D97-AF65-F5344CB8AC3E}">
        <p14:creationId xmlns:p14="http://schemas.microsoft.com/office/powerpoint/2010/main" val="1742316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DC078-1589-A44B-9BD8-5767285E3846}" type="datetimeFigureOut">
              <a:rPr lang="fr-FR" smtClean="0"/>
              <a:t>07/10/2019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EC820-990E-D841-B6FA-5DC9342F06C4}" type="slidenum">
              <a:rPr lang="fr-FR" smtClean="0"/>
              <a:t>‹#›</a:t>
            </a:fld>
            <a:endParaRPr lang="fr-FR"/>
          </a:p>
        </p:txBody>
      </p:sp>
    </p:spTree>
    <p:extLst>
      <p:ext uri="{BB962C8B-B14F-4D97-AF65-F5344CB8AC3E}">
        <p14:creationId xmlns:p14="http://schemas.microsoft.com/office/powerpoint/2010/main" val="26620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a:t>
            </a:fld>
            <a:endParaRPr lang="fr-FR"/>
          </a:p>
        </p:txBody>
      </p:sp>
    </p:spTree>
    <p:extLst>
      <p:ext uri="{BB962C8B-B14F-4D97-AF65-F5344CB8AC3E}">
        <p14:creationId xmlns:p14="http://schemas.microsoft.com/office/powerpoint/2010/main" val="209755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11</a:t>
            </a:fld>
            <a:endParaRPr lang="fr-FR"/>
          </a:p>
        </p:txBody>
      </p:sp>
    </p:spTree>
    <p:extLst>
      <p:ext uri="{BB962C8B-B14F-4D97-AF65-F5344CB8AC3E}">
        <p14:creationId xmlns:p14="http://schemas.microsoft.com/office/powerpoint/2010/main" val="20238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12</a:t>
            </a:fld>
            <a:endParaRPr lang="fr-FR"/>
          </a:p>
        </p:txBody>
      </p:sp>
    </p:spTree>
    <p:extLst>
      <p:ext uri="{BB962C8B-B14F-4D97-AF65-F5344CB8AC3E}">
        <p14:creationId xmlns:p14="http://schemas.microsoft.com/office/powerpoint/2010/main" val="25602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4D0481-DC47-4C88-9C4E-B1441392A84B}" type="slidenum">
              <a:rPr lang="fr-FR"/>
              <a:pPr/>
              <a:t>13</a:t>
            </a:fld>
            <a:endParaRPr lang="fr-F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r>
              <a:rPr lang="fr-FR" b="1" u="sng"/>
              <a:t>Explorer</a:t>
            </a:r>
            <a:r>
              <a:rPr lang="fr-FR"/>
              <a:t> : ne cherche pas à expliquer ni à donner des bases immédiates pour l’action, mais plutôt à donner des pistes pour ce qui pourra être fait à l’avenir.</a:t>
            </a:r>
          </a:p>
          <a:p>
            <a:r>
              <a:rPr lang="fr-FR"/>
              <a:t>L’interprétation de l’enquêteur est fondamentale car les méthodes de recherche utilisées sont qualitatives.</a:t>
            </a:r>
          </a:p>
          <a:p>
            <a:endParaRPr lang="fr-FR"/>
          </a:p>
          <a:p>
            <a:r>
              <a:rPr lang="fr-FR" b="1" u="sng"/>
              <a:t>Décrire</a:t>
            </a:r>
            <a:r>
              <a:rPr lang="fr-FR"/>
              <a:t> : consiste à décrire un phénomène à un instant donné ou de façon longitudinale, soit par le biais de l’observation, soit par le biais d’enquêtes quantitatives (éventuellement précédées de quali).</a:t>
            </a:r>
          </a:p>
          <a:p>
            <a:r>
              <a:rPr lang="fr-FR"/>
              <a:t>Présente un état de fait permettant de comprendre un situation sans fournir d’explications quantitatives « scientifiques ».</a:t>
            </a:r>
          </a:p>
          <a:p>
            <a:endParaRPr lang="fr-FR"/>
          </a:p>
          <a:p>
            <a:r>
              <a:rPr lang="fr-FR" b="1" u="sng"/>
              <a:t>Comprendre</a:t>
            </a:r>
            <a:r>
              <a:rPr lang="fr-FR"/>
              <a:t> : consiste à expliquer avec précision (explication quanti) les relations de cause à effet entre deux ou plusieurs variables.</a:t>
            </a:r>
          </a:p>
          <a:p>
            <a:r>
              <a:rPr lang="fr-FR"/>
              <a:t>L’explication se fait par le biais de l’expérimentation en laboratoire ou sur le terrain (on fait varier une variable explicative et on observe, toutes choses égales par ailleurs, l’impact sur la variables à expliquer)</a:t>
            </a:r>
          </a:p>
          <a:p>
            <a:endParaRPr lang="fr-FR"/>
          </a:p>
          <a:p>
            <a:r>
              <a:rPr lang="fr-FR">
                <a:sym typeface="Webdings" pitchFamily="18" charset="2"/>
              </a:rPr>
              <a:t> Les trois techniques sont complémentaires…</a:t>
            </a:r>
            <a:endParaRPr lang="fr-FR"/>
          </a:p>
        </p:txBody>
      </p:sp>
    </p:spTree>
    <p:extLst>
      <p:ext uri="{BB962C8B-B14F-4D97-AF65-F5344CB8AC3E}">
        <p14:creationId xmlns:p14="http://schemas.microsoft.com/office/powerpoint/2010/main" val="149181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14</a:t>
            </a:fld>
            <a:endParaRPr lang="fr-FR"/>
          </a:p>
        </p:txBody>
      </p:sp>
    </p:spTree>
    <p:extLst>
      <p:ext uri="{BB962C8B-B14F-4D97-AF65-F5344CB8AC3E}">
        <p14:creationId xmlns:p14="http://schemas.microsoft.com/office/powerpoint/2010/main" val="1152684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15</a:t>
            </a:fld>
            <a:endParaRPr lang="fr-FR"/>
          </a:p>
        </p:txBody>
      </p:sp>
    </p:spTree>
    <p:extLst>
      <p:ext uri="{BB962C8B-B14F-4D97-AF65-F5344CB8AC3E}">
        <p14:creationId xmlns:p14="http://schemas.microsoft.com/office/powerpoint/2010/main" val="2050781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16</a:t>
            </a:fld>
            <a:endParaRPr lang="fr-FR"/>
          </a:p>
        </p:txBody>
      </p:sp>
    </p:spTree>
    <p:extLst>
      <p:ext uri="{BB962C8B-B14F-4D97-AF65-F5344CB8AC3E}">
        <p14:creationId xmlns:p14="http://schemas.microsoft.com/office/powerpoint/2010/main" val="3801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17</a:t>
            </a:fld>
            <a:endParaRPr lang="fr-FR"/>
          </a:p>
        </p:txBody>
      </p:sp>
    </p:spTree>
    <p:extLst>
      <p:ext uri="{BB962C8B-B14F-4D97-AF65-F5344CB8AC3E}">
        <p14:creationId xmlns:p14="http://schemas.microsoft.com/office/powerpoint/2010/main" val="90895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18</a:t>
            </a:fld>
            <a:endParaRPr lang="fr-FR"/>
          </a:p>
        </p:txBody>
      </p:sp>
    </p:spTree>
    <p:extLst>
      <p:ext uri="{BB962C8B-B14F-4D97-AF65-F5344CB8AC3E}">
        <p14:creationId xmlns:p14="http://schemas.microsoft.com/office/powerpoint/2010/main" val="108357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19</a:t>
            </a:fld>
            <a:endParaRPr lang="fr-FR"/>
          </a:p>
        </p:txBody>
      </p:sp>
    </p:spTree>
    <p:extLst>
      <p:ext uri="{BB962C8B-B14F-4D97-AF65-F5344CB8AC3E}">
        <p14:creationId xmlns:p14="http://schemas.microsoft.com/office/powerpoint/2010/main" val="275971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20</a:t>
            </a:fld>
            <a:endParaRPr lang="fr-FR"/>
          </a:p>
        </p:txBody>
      </p:sp>
    </p:spTree>
    <p:extLst>
      <p:ext uri="{BB962C8B-B14F-4D97-AF65-F5344CB8AC3E}">
        <p14:creationId xmlns:p14="http://schemas.microsoft.com/office/powerpoint/2010/main" val="3886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a:t>
            </a:fld>
            <a:endParaRPr lang="fr-FR"/>
          </a:p>
        </p:txBody>
      </p:sp>
    </p:spTree>
    <p:extLst>
      <p:ext uri="{BB962C8B-B14F-4D97-AF65-F5344CB8AC3E}">
        <p14:creationId xmlns:p14="http://schemas.microsoft.com/office/powerpoint/2010/main" val="1170122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21</a:t>
            </a:fld>
            <a:endParaRPr lang="fr-FR"/>
          </a:p>
        </p:txBody>
      </p:sp>
    </p:spTree>
    <p:extLst>
      <p:ext uri="{BB962C8B-B14F-4D97-AF65-F5344CB8AC3E}">
        <p14:creationId xmlns:p14="http://schemas.microsoft.com/office/powerpoint/2010/main" val="1591123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22</a:t>
            </a:fld>
            <a:endParaRPr lang="fr-FR"/>
          </a:p>
        </p:txBody>
      </p:sp>
    </p:spTree>
    <p:extLst>
      <p:ext uri="{BB962C8B-B14F-4D97-AF65-F5344CB8AC3E}">
        <p14:creationId xmlns:p14="http://schemas.microsoft.com/office/powerpoint/2010/main" val="20477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23</a:t>
            </a:fld>
            <a:endParaRPr lang="fr-FR"/>
          </a:p>
        </p:txBody>
      </p:sp>
    </p:spTree>
    <p:extLst>
      <p:ext uri="{BB962C8B-B14F-4D97-AF65-F5344CB8AC3E}">
        <p14:creationId xmlns:p14="http://schemas.microsoft.com/office/powerpoint/2010/main" val="1565797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24</a:t>
            </a:fld>
            <a:endParaRPr lang="fr-FR"/>
          </a:p>
        </p:txBody>
      </p:sp>
    </p:spTree>
    <p:extLst>
      <p:ext uri="{BB962C8B-B14F-4D97-AF65-F5344CB8AC3E}">
        <p14:creationId xmlns:p14="http://schemas.microsoft.com/office/powerpoint/2010/main" val="1592315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25</a:t>
            </a:fld>
            <a:endParaRPr lang="fr-FR"/>
          </a:p>
        </p:txBody>
      </p:sp>
    </p:spTree>
    <p:extLst>
      <p:ext uri="{BB962C8B-B14F-4D97-AF65-F5344CB8AC3E}">
        <p14:creationId xmlns:p14="http://schemas.microsoft.com/office/powerpoint/2010/main" val="155303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26</a:t>
            </a:fld>
            <a:endParaRPr lang="fr-FR"/>
          </a:p>
        </p:txBody>
      </p:sp>
    </p:spTree>
    <p:extLst>
      <p:ext uri="{BB962C8B-B14F-4D97-AF65-F5344CB8AC3E}">
        <p14:creationId xmlns:p14="http://schemas.microsoft.com/office/powerpoint/2010/main" val="21403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27</a:t>
            </a:fld>
            <a:endParaRPr lang="fr-FR"/>
          </a:p>
        </p:txBody>
      </p:sp>
    </p:spTree>
    <p:extLst>
      <p:ext uri="{BB962C8B-B14F-4D97-AF65-F5344CB8AC3E}">
        <p14:creationId xmlns:p14="http://schemas.microsoft.com/office/powerpoint/2010/main" val="140146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28</a:t>
            </a:fld>
            <a:endParaRPr lang="fr-FR"/>
          </a:p>
        </p:txBody>
      </p:sp>
    </p:spTree>
    <p:extLst>
      <p:ext uri="{BB962C8B-B14F-4D97-AF65-F5344CB8AC3E}">
        <p14:creationId xmlns:p14="http://schemas.microsoft.com/office/powerpoint/2010/main" val="342252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29</a:t>
            </a:fld>
            <a:endParaRPr lang="fr-FR"/>
          </a:p>
        </p:txBody>
      </p:sp>
    </p:spTree>
    <p:extLst>
      <p:ext uri="{BB962C8B-B14F-4D97-AF65-F5344CB8AC3E}">
        <p14:creationId xmlns:p14="http://schemas.microsoft.com/office/powerpoint/2010/main" val="582581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30</a:t>
            </a:fld>
            <a:endParaRPr lang="fr-FR"/>
          </a:p>
        </p:txBody>
      </p:sp>
    </p:spTree>
    <p:extLst>
      <p:ext uri="{BB962C8B-B14F-4D97-AF65-F5344CB8AC3E}">
        <p14:creationId xmlns:p14="http://schemas.microsoft.com/office/powerpoint/2010/main" val="188667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a:t>
            </a:fld>
            <a:endParaRPr lang="fr-FR"/>
          </a:p>
        </p:txBody>
      </p:sp>
    </p:spTree>
    <p:extLst>
      <p:ext uri="{BB962C8B-B14F-4D97-AF65-F5344CB8AC3E}">
        <p14:creationId xmlns:p14="http://schemas.microsoft.com/office/powerpoint/2010/main" val="1775157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31</a:t>
            </a:fld>
            <a:endParaRPr lang="fr-FR"/>
          </a:p>
        </p:txBody>
      </p:sp>
    </p:spTree>
    <p:extLst>
      <p:ext uri="{BB962C8B-B14F-4D97-AF65-F5344CB8AC3E}">
        <p14:creationId xmlns:p14="http://schemas.microsoft.com/office/powerpoint/2010/main" val="1493014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32</a:t>
            </a:fld>
            <a:endParaRPr lang="fr-FR"/>
          </a:p>
        </p:txBody>
      </p:sp>
    </p:spTree>
    <p:extLst>
      <p:ext uri="{BB962C8B-B14F-4D97-AF65-F5344CB8AC3E}">
        <p14:creationId xmlns:p14="http://schemas.microsoft.com/office/powerpoint/2010/main" val="1852362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33</a:t>
            </a:fld>
            <a:endParaRPr lang="fr-FR"/>
          </a:p>
        </p:txBody>
      </p:sp>
    </p:spTree>
    <p:extLst>
      <p:ext uri="{BB962C8B-B14F-4D97-AF65-F5344CB8AC3E}">
        <p14:creationId xmlns:p14="http://schemas.microsoft.com/office/powerpoint/2010/main" val="770254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34</a:t>
            </a:fld>
            <a:endParaRPr lang="fr-FR"/>
          </a:p>
        </p:txBody>
      </p:sp>
    </p:spTree>
    <p:extLst>
      <p:ext uri="{BB962C8B-B14F-4D97-AF65-F5344CB8AC3E}">
        <p14:creationId xmlns:p14="http://schemas.microsoft.com/office/powerpoint/2010/main" val="424193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F94A6-55EE-4E2D-B85B-2B61F6798045}" type="slidenum">
              <a:rPr lang="fr-FR"/>
              <a:pPr/>
              <a:t>35</a:t>
            </a:fld>
            <a:endParaRPr lang="fr-FR"/>
          </a:p>
        </p:txBody>
      </p:sp>
      <p:sp>
        <p:nvSpPr>
          <p:cNvPr id="13314" name="Rectangle 2"/>
          <p:cNvSpPr>
            <a:spLocks noGrp="1" noChangeArrowheads="1"/>
          </p:cNvSpPr>
          <p:nvPr>
            <p:ph type="body" idx="1"/>
          </p:nvPr>
        </p:nvSpPr>
        <p:spPr>
          <a:xfrm>
            <a:off x="912813" y="4343400"/>
            <a:ext cx="5030787" cy="4116388"/>
          </a:xfrm>
          <a:ln/>
        </p:spPr>
        <p:txBody>
          <a:bodyPr lIns="90487" tIns="44450" rIns="90487" bIns="44450"/>
          <a:lstStyle/>
          <a:p>
            <a:endParaRPr lang="fr-FR"/>
          </a:p>
        </p:txBody>
      </p:sp>
      <p:sp>
        <p:nvSpPr>
          <p:cNvPr id="13315" name="Rectangle 3"/>
          <p:cNvSpPr>
            <a:spLocks noGrp="1" noRot="1" noChangeAspect="1" noChangeArrowheads="1" noTextEdit="1"/>
          </p:cNvSpPr>
          <p:nvPr>
            <p:ph type="sldImg"/>
          </p:nvPr>
        </p:nvSpPr>
        <p:spPr>
          <a:xfrm>
            <a:off x="385763" y="687388"/>
            <a:ext cx="6089650" cy="3425825"/>
          </a:xfrm>
          <a:ln w="12700" cap="flat">
            <a:solidFill>
              <a:schemeClr val="tx1"/>
            </a:solidFill>
          </a:ln>
        </p:spPr>
      </p:sp>
    </p:spTree>
    <p:extLst>
      <p:ext uri="{BB962C8B-B14F-4D97-AF65-F5344CB8AC3E}">
        <p14:creationId xmlns:p14="http://schemas.microsoft.com/office/powerpoint/2010/main" val="2020329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EFD7F-B831-4B45-9842-CD91E1D55F02}" type="slidenum">
              <a:rPr lang="fr-FR"/>
              <a:pPr/>
              <a:t>36</a:t>
            </a:fld>
            <a:endParaRPr lang="fr-FR"/>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xfrm>
            <a:off x="914400" y="4343400"/>
            <a:ext cx="5029200" cy="4114800"/>
          </a:xfrm>
        </p:spPr>
        <p:txBody>
          <a:bodyPr/>
          <a:lstStyle/>
          <a:p>
            <a:r>
              <a:rPr lang="fr-FR" b="1" u="sng"/>
              <a:t>Composante cognitive</a:t>
            </a:r>
            <a:r>
              <a:rPr lang="fr-FR"/>
              <a:t> : regroupe l’ensemble des connaissances, croyances et associations entretenues à propos de l’objet considéré. La réunion de ces différents éléments forme l’image de l’objet pour l’individu.</a:t>
            </a:r>
          </a:p>
          <a:p>
            <a:r>
              <a:rPr lang="fr-FR" b="1" u="sng"/>
              <a:t>Composante affective</a:t>
            </a:r>
            <a:r>
              <a:rPr lang="fr-FR"/>
              <a:t> : correspond à l’évaluation de l’image formée par la composante cognitive.</a:t>
            </a:r>
          </a:p>
          <a:p>
            <a:r>
              <a:rPr lang="fr-FR" b="1" u="sng"/>
              <a:t>Composante conative</a:t>
            </a:r>
            <a:r>
              <a:rPr lang="fr-FR"/>
              <a:t>  : indique les prédispositions à l’action, les intentions de comportement issues de l’évaluation cognitive et affective.</a:t>
            </a:r>
          </a:p>
          <a:p>
            <a:endParaRPr lang="fr-FR"/>
          </a:p>
          <a:p>
            <a:r>
              <a:rPr lang="fr-FR" b="1"/>
              <a:t>Exemple : Citroën</a:t>
            </a:r>
          </a:p>
          <a:p>
            <a:r>
              <a:rPr lang="fr-FR"/>
              <a:t>Les personnes ayant connu enfant l’arrière des DS ont développé des croyances négatives vis-à-vis des voitures Citroën ( « ce sont des mauvaises voitures ») liées à leur expérience (mauvaises suspensions de l’époque =&gt; ils étaient malades). La composante affective était donc également très négative, et ils ne souhaitaient par conséquent pas acheter les nouvelles voitures  citroën.</a:t>
            </a:r>
          </a:p>
          <a:p>
            <a:endParaRPr lang="fr-FR"/>
          </a:p>
          <a:p>
            <a:r>
              <a:rPr lang="fr-FR" b="1" u="sng"/>
              <a:t>Attitude positive, négative ou neutre :</a:t>
            </a:r>
            <a:r>
              <a:rPr lang="fr-FR"/>
              <a:t> on aime, on n’aime pas ou on n’a pas d’opinion vis à vis d’une marque</a:t>
            </a:r>
          </a:p>
          <a:p>
            <a:r>
              <a:rPr lang="fr-FR" b="1" u="sng"/>
              <a:t>Attitude forte ou faible :</a:t>
            </a:r>
            <a:r>
              <a:rPr lang="fr-FR"/>
              <a:t> on déteste une marque / on n’aime pas tellement tellement</a:t>
            </a:r>
          </a:p>
          <a:p>
            <a:r>
              <a:rPr lang="fr-FR" b="1" u="sng"/>
              <a:t>Attitude stable ou variable</a:t>
            </a:r>
            <a:r>
              <a:rPr lang="fr-FR"/>
              <a:t> : on garde ou on change d’attitude au cours du temps</a:t>
            </a:r>
          </a:p>
        </p:txBody>
      </p:sp>
    </p:spTree>
    <p:extLst>
      <p:ext uri="{BB962C8B-B14F-4D97-AF65-F5344CB8AC3E}">
        <p14:creationId xmlns:p14="http://schemas.microsoft.com/office/powerpoint/2010/main" val="580430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37</a:t>
            </a:fld>
            <a:endParaRPr lang="fr-FR"/>
          </a:p>
        </p:txBody>
      </p:sp>
    </p:spTree>
    <p:extLst>
      <p:ext uri="{BB962C8B-B14F-4D97-AF65-F5344CB8AC3E}">
        <p14:creationId xmlns:p14="http://schemas.microsoft.com/office/powerpoint/2010/main" val="543865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38</a:t>
            </a:fld>
            <a:endParaRPr lang="fr-FR"/>
          </a:p>
        </p:txBody>
      </p:sp>
    </p:spTree>
    <p:extLst>
      <p:ext uri="{BB962C8B-B14F-4D97-AF65-F5344CB8AC3E}">
        <p14:creationId xmlns:p14="http://schemas.microsoft.com/office/powerpoint/2010/main" val="1271891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39</a:t>
            </a:fld>
            <a:endParaRPr lang="fr-FR"/>
          </a:p>
        </p:txBody>
      </p:sp>
    </p:spTree>
    <p:extLst>
      <p:ext uri="{BB962C8B-B14F-4D97-AF65-F5344CB8AC3E}">
        <p14:creationId xmlns:p14="http://schemas.microsoft.com/office/powerpoint/2010/main" val="1935115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40</a:t>
            </a:fld>
            <a:endParaRPr lang="fr-FR"/>
          </a:p>
        </p:txBody>
      </p:sp>
    </p:spTree>
    <p:extLst>
      <p:ext uri="{BB962C8B-B14F-4D97-AF65-F5344CB8AC3E}">
        <p14:creationId xmlns:p14="http://schemas.microsoft.com/office/powerpoint/2010/main" val="1979499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25540-F683-498D-BDD3-60FD448DC020}" type="slidenum">
              <a:rPr lang="fr-FR"/>
              <a:pPr/>
              <a:t>5</a:t>
            </a:fld>
            <a:endParaRPr lang="fr-FR"/>
          </a:p>
        </p:txBody>
      </p:sp>
      <p:sp>
        <p:nvSpPr>
          <p:cNvPr id="236546" name="Rectangle 2"/>
          <p:cNvSpPr>
            <a:spLocks noGrp="1" noChangeArrowheads="1"/>
          </p:cNvSpPr>
          <p:nvPr>
            <p:ph type="body" idx="1"/>
          </p:nvPr>
        </p:nvSpPr>
        <p:spPr>
          <a:xfrm>
            <a:off x="912813" y="4343400"/>
            <a:ext cx="5030787" cy="4116388"/>
          </a:xfrm>
          <a:ln/>
        </p:spPr>
        <p:txBody>
          <a:bodyPr lIns="90487" tIns="44450" rIns="90487" bIns="44450"/>
          <a:lstStyle/>
          <a:p>
            <a:endParaRPr lang="fr-FR"/>
          </a:p>
        </p:txBody>
      </p:sp>
      <p:sp>
        <p:nvSpPr>
          <p:cNvPr id="236547" name="Rectangle 3"/>
          <p:cNvSpPr>
            <a:spLocks noGrp="1" noRot="1" noChangeAspect="1" noChangeArrowheads="1" noTextEdit="1"/>
          </p:cNvSpPr>
          <p:nvPr>
            <p:ph type="sldImg"/>
          </p:nvPr>
        </p:nvSpPr>
        <p:spPr>
          <a:xfrm>
            <a:off x="385763" y="687388"/>
            <a:ext cx="6089650" cy="3425825"/>
          </a:xfrm>
          <a:ln w="12700" cap="flat">
            <a:solidFill>
              <a:schemeClr val="tx1"/>
            </a:solidFill>
          </a:ln>
        </p:spPr>
      </p:sp>
    </p:spTree>
    <p:extLst>
      <p:ext uri="{BB962C8B-B14F-4D97-AF65-F5344CB8AC3E}">
        <p14:creationId xmlns:p14="http://schemas.microsoft.com/office/powerpoint/2010/main" val="627027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41</a:t>
            </a:fld>
            <a:endParaRPr lang="fr-FR"/>
          </a:p>
        </p:txBody>
      </p:sp>
    </p:spTree>
    <p:extLst>
      <p:ext uri="{BB962C8B-B14F-4D97-AF65-F5344CB8AC3E}">
        <p14:creationId xmlns:p14="http://schemas.microsoft.com/office/powerpoint/2010/main" val="824553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42</a:t>
            </a:fld>
            <a:endParaRPr lang="fr-FR"/>
          </a:p>
        </p:txBody>
      </p:sp>
    </p:spTree>
    <p:extLst>
      <p:ext uri="{BB962C8B-B14F-4D97-AF65-F5344CB8AC3E}">
        <p14:creationId xmlns:p14="http://schemas.microsoft.com/office/powerpoint/2010/main" val="193228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43</a:t>
            </a:fld>
            <a:endParaRPr lang="fr-FR"/>
          </a:p>
        </p:txBody>
      </p:sp>
    </p:spTree>
    <p:extLst>
      <p:ext uri="{BB962C8B-B14F-4D97-AF65-F5344CB8AC3E}">
        <p14:creationId xmlns:p14="http://schemas.microsoft.com/office/powerpoint/2010/main" val="157226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44</a:t>
            </a:fld>
            <a:endParaRPr lang="fr-FR"/>
          </a:p>
        </p:txBody>
      </p:sp>
    </p:spTree>
    <p:extLst>
      <p:ext uri="{BB962C8B-B14F-4D97-AF65-F5344CB8AC3E}">
        <p14:creationId xmlns:p14="http://schemas.microsoft.com/office/powerpoint/2010/main" val="1532160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45</a:t>
            </a:fld>
            <a:endParaRPr lang="fr-FR"/>
          </a:p>
        </p:txBody>
      </p:sp>
    </p:spTree>
    <p:extLst>
      <p:ext uri="{BB962C8B-B14F-4D97-AF65-F5344CB8AC3E}">
        <p14:creationId xmlns:p14="http://schemas.microsoft.com/office/powerpoint/2010/main" val="694296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A6886B-9B7B-4D33-AB92-D63FBA8D22D6}" type="slidenum">
              <a:rPr lang="fr-FR"/>
              <a:pPr/>
              <a:t>46</a:t>
            </a:fld>
            <a:endParaRPr lang="fr-F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xfrm>
            <a:off x="914400" y="4343400"/>
            <a:ext cx="5029200" cy="4114800"/>
          </a:xfrm>
        </p:spPr>
        <p:txBody>
          <a:bodyPr/>
          <a:lstStyle/>
          <a:p>
            <a:r>
              <a:rPr lang="fr-FR"/>
              <a:t>En 6 mois, la Badoit Rouge de Danone s’est emparée de 3% du marché des eaux gazeuses. Deux ans de recherche ont été nécessaires pour développer cette eau très pétillante qui contient deux fois plus de bulles que la Badoit classique. Mais la vraie innovation n’est pas là mais dans la couleur rouge. Un an de tests consommateurs et en magasin pour se décider. Le rouge évoque la puissance des bulles et donne une image légèrement transgressive. Résultat, alors que la clientèle de la Badoit classique a en moyenne plus de 40 ans, la rouge a séduit les 18-35 ans.</a:t>
            </a:r>
          </a:p>
        </p:txBody>
      </p:sp>
    </p:spTree>
    <p:extLst>
      <p:ext uri="{BB962C8B-B14F-4D97-AF65-F5344CB8AC3E}">
        <p14:creationId xmlns:p14="http://schemas.microsoft.com/office/powerpoint/2010/main" val="2055500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47</a:t>
            </a:fld>
            <a:endParaRPr lang="fr-FR"/>
          </a:p>
        </p:txBody>
      </p:sp>
    </p:spTree>
    <p:extLst>
      <p:ext uri="{BB962C8B-B14F-4D97-AF65-F5344CB8AC3E}">
        <p14:creationId xmlns:p14="http://schemas.microsoft.com/office/powerpoint/2010/main" val="328827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48</a:t>
            </a:fld>
            <a:endParaRPr lang="fr-FR"/>
          </a:p>
        </p:txBody>
      </p:sp>
    </p:spTree>
    <p:extLst>
      <p:ext uri="{BB962C8B-B14F-4D97-AF65-F5344CB8AC3E}">
        <p14:creationId xmlns:p14="http://schemas.microsoft.com/office/powerpoint/2010/main" val="997948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49</a:t>
            </a:fld>
            <a:endParaRPr lang="fr-FR"/>
          </a:p>
        </p:txBody>
      </p:sp>
    </p:spTree>
    <p:extLst>
      <p:ext uri="{BB962C8B-B14F-4D97-AF65-F5344CB8AC3E}">
        <p14:creationId xmlns:p14="http://schemas.microsoft.com/office/powerpoint/2010/main" val="690665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50</a:t>
            </a:fld>
            <a:endParaRPr lang="fr-FR"/>
          </a:p>
        </p:txBody>
      </p:sp>
    </p:spTree>
    <p:extLst>
      <p:ext uri="{BB962C8B-B14F-4D97-AF65-F5344CB8AC3E}">
        <p14:creationId xmlns:p14="http://schemas.microsoft.com/office/powerpoint/2010/main" val="139843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a:t>
            </a:fld>
            <a:endParaRPr lang="fr-FR"/>
          </a:p>
        </p:txBody>
      </p:sp>
    </p:spTree>
    <p:extLst>
      <p:ext uri="{BB962C8B-B14F-4D97-AF65-F5344CB8AC3E}">
        <p14:creationId xmlns:p14="http://schemas.microsoft.com/office/powerpoint/2010/main" val="1572893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51</a:t>
            </a:fld>
            <a:endParaRPr lang="fr-FR"/>
          </a:p>
        </p:txBody>
      </p:sp>
    </p:spTree>
    <p:extLst>
      <p:ext uri="{BB962C8B-B14F-4D97-AF65-F5344CB8AC3E}">
        <p14:creationId xmlns:p14="http://schemas.microsoft.com/office/powerpoint/2010/main" val="353833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52</a:t>
            </a:fld>
            <a:endParaRPr lang="fr-FR"/>
          </a:p>
        </p:txBody>
      </p:sp>
    </p:spTree>
    <p:extLst>
      <p:ext uri="{BB962C8B-B14F-4D97-AF65-F5344CB8AC3E}">
        <p14:creationId xmlns:p14="http://schemas.microsoft.com/office/powerpoint/2010/main" val="1883401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53</a:t>
            </a:fld>
            <a:endParaRPr lang="fr-FR"/>
          </a:p>
        </p:txBody>
      </p:sp>
    </p:spTree>
    <p:extLst>
      <p:ext uri="{BB962C8B-B14F-4D97-AF65-F5344CB8AC3E}">
        <p14:creationId xmlns:p14="http://schemas.microsoft.com/office/powerpoint/2010/main" val="2041401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54</a:t>
            </a:fld>
            <a:endParaRPr lang="fr-FR"/>
          </a:p>
        </p:txBody>
      </p:sp>
    </p:spTree>
    <p:extLst>
      <p:ext uri="{BB962C8B-B14F-4D97-AF65-F5344CB8AC3E}">
        <p14:creationId xmlns:p14="http://schemas.microsoft.com/office/powerpoint/2010/main" val="1609929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8E3C8-9476-4328-8790-ACF53337C58A}" type="slidenum">
              <a:rPr lang="fr-FR"/>
              <a:pPr/>
              <a:t>55</a:t>
            </a:fld>
            <a:endParaRPr lang="fr-FR"/>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xfrm>
            <a:off x="914400" y="4343400"/>
            <a:ext cx="5029200" cy="4114800"/>
          </a:xfrm>
        </p:spPr>
        <p:txBody>
          <a:bodyPr/>
          <a:lstStyle/>
          <a:p>
            <a:pPr algn="just"/>
            <a:r>
              <a:rPr lang="fr-FR"/>
              <a:t>Plusieurs conceptions :</a:t>
            </a:r>
          </a:p>
          <a:p>
            <a:pPr lvl="1" algn="just"/>
            <a:r>
              <a:rPr lang="fr-FR"/>
              <a:t>Marx : les prolétaires et les bourgeois définis par les rapports de production</a:t>
            </a:r>
          </a:p>
          <a:p>
            <a:pPr lvl="1" algn="just"/>
            <a:r>
              <a:rPr lang="fr-FR"/>
              <a:t>Bourdieu : capital économique + capital culturel (capital incorporé et capital objectivé)</a:t>
            </a:r>
          </a:p>
          <a:p>
            <a:pPr algn="just"/>
            <a:r>
              <a:rPr lang="fr-FR"/>
              <a:t>Difficulté de mesure :</a:t>
            </a:r>
          </a:p>
          <a:p>
            <a:pPr lvl="1" algn="just"/>
            <a:r>
              <a:rPr lang="fr-FR"/>
              <a:t>Sur la base du revenu seul</a:t>
            </a:r>
          </a:p>
          <a:p>
            <a:pPr lvl="1" algn="just"/>
            <a:r>
              <a:rPr lang="fr-FR"/>
              <a:t>Questionnaire adapté qui croise le niveau d’études du chef de famille, le revenu annuel du foyer, le prestige perçu du métier exercé par le chef de famille et le type de quartier habité </a:t>
            </a:r>
          </a:p>
          <a:p>
            <a:endParaRPr lang="en-US"/>
          </a:p>
        </p:txBody>
      </p:sp>
    </p:spTree>
    <p:extLst>
      <p:ext uri="{BB962C8B-B14F-4D97-AF65-F5344CB8AC3E}">
        <p14:creationId xmlns:p14="http://schemas.microsoft.com/office/powerpoint/2010/main" val="2015750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56</a:t>
            </a:fld>
            <a:endParaRPr lang="fr-FR"/>
          </a:p>
        </p:txBody>
      </p:sp>
    </p:spTree>
    <p:extLst>
      <p:ext uri="{BB962C8B-B14F-4D97-AF65-F5344CB8AC3E}">
        <p14:creationId xmlns:p14="http://schemas.microsoft.com/office/powerpoint/2010/main" val="1919247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57</a:t>
            </a:fld>
            <a:endParaRPr lang="fr-FR"/>
          </a:p>
        </p:txBody>
      </p:sp>
    </p:spTree>
    <p:extLst>
      <p:ext uri="{BB962C8B-B14F-4D97-AF65-F5344CB8AC3E}">
        <p14:creationId xmlns:p14="http://schemas.microsoft.com/office/powerpoint/2010/main" val="1579447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58</a:t>
            </a:fld>
            <a:endParaRPr lang="fr-FR"/>
          </a:p>
        </p:txBody>
      </p:sp>
    </p:spTree>
    <p:extLst>
      <p:ext uri="{BB962C8B-B14F-4D97-AF65-F5344CB8AC3E}">
        <p14:creationId xmlns:p14="http://schemas.microsoft.com/office/powerpoint/2010/main" val="114984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C8C45B-13E5-474C-B091-C148EC80B48F}" type="slidenum">
              <a:rPr lang="fr-FR"/>
              <a:pPr/>
              <a:t>59</a:t>
            </a:fld>
            <a:endParaRPr lang="fr-FR"/>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a:xfrm>
            <a:off x="381000" y="4343400"/>
            <a:ext cx="6019800" cy="4114800"/>
          </a:xfrm>
        </p:spPr>
        <p:txBody>
          <a:bodyPr/>
          <a:lstStyle/>
          <a:p>
            <a:pPr eaLnBrk="0" hangingPunct="0">
              <a:spcBef>
                <a:spcPct val="0"/>
              </a:spcBef>
            </a:pPr>
            <a:r>
              <a:rPr lang="fr-FR" sz="1000"/>
              <a:t>La crise est devenue crise de civilisation autant qu'économique...Et désormais les grands modèles de mentalités et Styles de vie se définissent par la manière de fuir ou de conjurer cette crise des modes de vie. </a:t>
            </a:r>
          </a:p>
          <a:p>
            <a:pPr eaLnBrk="0" hangingPunct="0">
              <a:spcBef>
                <a:spcPct val="0"/>
              </a:spcBef>
            </a:pPr>
            <a:endParaRPr lang="fr-FR" sz="1000"/>
          </a:p>
          <a:p>
            <a:pPr eaLnBrk="0" hangingPunct="0">
              <a:spcBef>
                <a:spcPct val="0"/>
              </a:spcBef>
            </a:pPr>
            <a:r>
              <a:rPr lang="fr-FR" sz="1000"/>
              <a:t>Une première grande opposition se manifeste entre :</a:t>
            </a:r>
          </a:p>
          <a:p>
            <a:pPr lvl="1" eaLnBrk="0" hangingPunct="0">
              <a:spcBef>
                <a:spcPct val="0"/>
              </a:spcBef>
              <a:buFontTx/>
              <a:buChar char="•"/>
            </a:pPr>
            <a:r>
              <a:rPr lang="fr-FR" sz="1000"/>
              <a:t>l'esprit "d'Enracinement" qui veut se protéger de la crise par un repli sur les valeurs sûres du passé, des micro communautés, des habitudes = la solution isolationniste protectionniste et quelque peu xénophobe </a:t>
            </a:r>
          </a:p>
          <a:p>
            <a:pPr lvl="1" eaLnBrk="0" hangingPunct="0">
              <a:spcBef>
                <a:spcPct val="0"/>
              </a:spcBef>
              <a:buFontTx/>
              <a:buChar char="•"/>
            </a:pPr>
            <a:r>
              <a:rPr lang="fr-FR" sz="1000"/>
              <a:t>et l'esprit des "Surfer" qui pensent échapper individuellement à la crise par la souplesse et la mobilité d'adaptation, en se projetant ailleurs et demain... mais sans guère construire aujourd'hui </a:t>
            </a:r>
          </a:p>
          <a:p>
            <a:pPr eaLnBrk="0" hangingPunct="0">
              <a:spcBef>
                <a:spcPct val="0"/>
              </a:spcBef>
            </a:pPr>
            <a:r>
              <a:rPr lang="fr-FR" sz="1000"/>
              <a:t> </a:t>
            </a:r>
          </a:p>
          <a:p>
            <a:pPr eaLnBrk="0" hangingPunct="0">
              <a:spcBef>
                <a:spcPct val="0"/>
              </a:spcBef>
            </a:pPr>
            <a:r>
              <a:rPr lang="fr-FR" sz="1000"/>
              <a:t>Une 2° divergence s'exprime entre :</a:t>
            </a:r>
          </a:p>
          <a:p>
            <a:pPr lvl="1" eaLnBrk="0" hangingPunct="0">
              <a:spcBef>
                <a:spcPct val="0"/>
              </a:spcBef>
              <a:buFontTx/>
              <a:buChar char="•"/>
            </a:pPr>
            <a:r>
              <a:rPr lang="fr-FR" sz="1000"/>
              <a:t>des mentalités de loups (les "Survivors") et de renard malin ( les Optimiseurs") qui se résignent à une société-jungle et cherchent à y survivre le mieux possible, chacun pour soi, sans autre solidarité que tribale, en chasseurs de primes (commerciales ou sociales) matérialistes et cyniques = dans la lignée des anciens "Egocentrés", un groupe social important dans les classes populaires, potentiellement explosif par extrême frustration, coupé des institutions </a:t>
            </a:r>
          </a:p>
          <a:p>
            <a:pPr lvl="1" eaLnBrk="0" hangingPunct="0">
              <a:spcBef>
                <a:spcPct val="0"/>
              </a:spcBef>
              <a:buFontTx/>
              <a:buChar char="•"/>
            </a:pPr>
            <a:r>
              <a:rPr lang="fr-FR" sz="1000"/>
              <a:t>à l'opposé, des mentalités de responsabilisation ( chez les adultes diplômés surtout) qui commencent à envisager la crise comme une inévitable mutation de civilisation et tentent de redéfinir un modèle de civilisation, un modèle collectif nouveau contre les fractures sociales , à base de rigueur :</a:t>
            </a:r>
          </a:p>
          <a:p>
            <a:pPr lvl="2" eaLnBrk="0" hangingPunct="0">
              <a:spcBef>
                <a:spcPct val="0"/>
              </a:spcBef>
              <a:buFont typeface="Wingdings" pitchFamily="2" charset="2"/>
              <a:buChar char="ü"/>
            </a:pPr>
            <a:r>
              <a:rPr lang="fr-FR" sz="1000"/>
              <a:t>soit dans la tradition rationaliste et gestionnaire de l'esprit de rigueur technocrate = "les Organizers" </a:t>
            </a:r>
          </a:p>
          <a:p>
            <a:pPr lvl="2" eaLnBrk="0" hangingPunct="0">
              <a:spcBef>
                <a:spcPct val="0"/>
              </a:spcBef>
              <a:buFont typeface="Wingdings" pitchFamily="2" charset="2"/>
              <a:buChar char="ü"/>
            </a:pPr>
            <a:r>
              <a:rPr lang="fr-FR" sz="1000"/>
              <a:t>soit dans la recherche de nouvel humanisme, de réarmement moral , de renouveau d'un dialogue social, de redéfinition d'un projet de Société = « les Prescripteurs » </a:t>
            </a:r>
          </a:p>
          <a:p>
            <a:pPr lvl="2" eaLnBrk="0" hangingPunct="0">
              <a:spcBef>
                <a:spcPct val="0"/>
              </a:spcBef>
              <a:buFont typeface="Wingdings" pitchFamily="2" charset="2"/>
              <a:buNone/>
            </a:pPr>
            <a:endParaRPr lang="fr-FR" sz="1000"/>
          </a:p>
          <a:p>
            <a:pPr lvl="2" eaLnBrk="0" hangingPunct="0">
              <a:spcBef>
                <a:spcPct val="0"/>
              </a:spcBef>
              <a:buFont typeface="Wingdings" pitchFamily="2" charset="2"/>
              <a:buNone/>
            </a:pPr>
            <a:r>
              <a:rPr lang="fr-FR" sz="1000"/>
              <a:t>La dynamique sociale actuelle, en direction de l'an 2000, favorise la divergence des sociostyles de vie extrêmes, en l'absence d'un débat de société et en particulier : </a:t>
            </a:r>
          </a:p>
          <a:p>
            <a:pPr lvl="2" eaLnBrk="0" hangingPunct="0">
              <a:spcBef>
                <a:spcPct val="0"/>
              </a:spcBef>
              <a:buFontTx/>
              <a:buChar char="•"/>
            </a:pPr>
            <a:r>
              <a:rPr lang="fr-FR" sz="1000"/>
              <a:t>l'esprit "Survivor" qui concrétise la dérive d'un quart de la population vers un modèle clanique de survie contre le système social et contre tous les autres groupes sociaux, potentiellement violent par conscience d'un no-futur </a:t>
            </a:r>
          </a:p>
          <a:p>
            <a:pPr lvl="2" eaLnBrk="0" hangingPunct="0">
              <a:spcBef>
                <a:spcPct val="0"/>
              </a:spcBef>
              <a:buFontTx/>
              <a:buChar char="•"/>
            </a:pPr>
            <a:r>
              <a:rPr lang="fr-FR" sz="1000"/>
              <a:t>et l'esprit "Prescripteur" qui tâtonne au contraire à la recherche d'un modèle de société nouveau mais sans l'avoir encore découvert. </a:t>
            </a:r>
          </a:p>
          <a:p>
            <a:endParaRPr lang="en-US" sz="1000"/>
          </a:p>
        </p:txBody>
      </p:sp>
    </p:spTree>
    <p:extLst>
      <p:ext uri="{BB962C8B-B14F-4D97-AF65-F5344CB8AC3E}">
        <p14:creationId xmlns:p14="http://schemas.microsoft.com/office/powerpoint/2010/main" val="1717923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60</a:t>
            </a:fld>
            <a:endParaRPr lang="fr-FR"/>
          </a:p>
        </p:txBody>
      </p:sp>
    </p:spTree>
    <p:extLst>
      <p:ext uri="{BB962C8B-B14F-4D97-AF65-F5344CB8AC3E}">
        <p14:creationId xmlns:p14="http://schemas.microsoft.com/office/powerpoint/2010/main" val="11741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a:t>
            </a:fld>
            <a:endParaRPr lang="fr-FR"/>
          </a:p>
        </p:txBody>
      </p:sp>
    </p:spTree>
    <p:extLst>
      <p:ext uri="{BB962C8B-B14F-4D97-AF65-F5344CB8AC3E}">
        <p14:creationId xmlns:p14="http://schemas.microsoft.com/office/powerpoint/2010/main" val="132755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DCF70C-3A2B-48D7-9770-5197CBB23C64}" type="slidenum">
              <a:rPr lang="fr-FR"/>
              <a:pPr/>
              <a:t>61</a:t>
            </a:fld>
            <a:endParaRPr lang="fr-FR"/>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xfrm>
            <a:off x="914400" y="4343400"/>
            <a:ext cx="5029200" cy="4114800"/>
          </a:xfrm>
        </p:spPr>
        <p:txBody>
          <a:bodyPr/>
          <a:lstStyle/>
          <a:p>
            <a:r>
              <a:rPr lang="fr-FR">
                <a:cs typeface="Times New Roman" pitchFamily="18" charset="0"/>
              </a:rPr>
              <a:t>Les inventaires des valeurs permettent de comparer les pays entre eux. On distingue généralement les valeurs personnelles (orientées vers soi), les valeurs sociales (orientées vers les autres) et les valeurs environnementales (la relation d’une société avec son environnement technique et économique)</a:t>
            </a:r>
            <a:r>
              <a:rPr lang="en-US"/>
              <a:t> </a:t>
            </a:r>
          </a:p>
        </p:txBody>
      </p:sp>
    </p:spTree>
    <p:extLst>
      <p:ext uri="{BB962C8B-B14F-4D97-AF65-F5344CB8AC3E}">
        <p14:creationId xmlns:p14="http://schemas.microsoft.com/office/powerpoint/2010/main" val="126957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39961-DD4D-4B18-A0DD-9016DF35907F}" type="slidenum">
              <a:rPr lang="fr-FR"/>
              <a:pPr/>
              <a:t>62</a:t>
            </a:fld>
            <a:endParaRPr lang="fr-FR"/>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xfrm>
            <a:off x="228600" y="4343400"/>
            <a:ext cx="6477000" cy="4114800"/>
          </a:xfrm>
        </p:spPr>
        <p:txBody>
          <a:bodyPr/>
          <a:lstStyle/>
          <a:p>
            <a:pPr algn="just"/>
            <a:r>
              <a:rPr lang="en-US" sz="1000" i="1">
                <a:cs typeface="Times New Roman" pitchFamily="18" charset="0"/>
              </a:rPr>
              <a:t>Sociétés individuelles ou collectives ?</a:t>
            </a:r>
            <a:endParaRPr lang="en-US" sz="1000">
              <a:cs typeface="Times New Roman" pitchFamily="18" charset="0"/>
            </a:endParaRPr>
          </a:p>
          <a:p>
            <a:pPr algn="just"/>
            <a:r>
              <a:rPr lang="en-US" sz="1000">
                <a:cs typeface="Times New Roman" pitchFamily="18" charset="0"/>
              </a:rPr>
              <a:t> Les sociétés individualistes favorisent l’individu et son environnement immédiat : ses intérêts personnels, son autonomie, sa vie privée, la réalisation de soi, l’indépendance etc (Europe, Etats-Unis, Australie et Nouvelle Zélande). </a:t>
            </a:r>
          </a:p>
          <a:p>
            <a:pPr algn="just"/>
            <a:r>
              <a:rPr lang="en-US" sz="1000">
                <a:cs typeface="Times New Roman" pitchFamily="18" charset="0"/>
              </a:rPr>
              <a:t> Les sociétés collectivistes mettent l’accent sur le groupe. Le bien-être de l’individu passe avant tout par le bien-être du groupe. La vie privée est moins importante, les décisions de groupe ont plus de poids que les décisions individuelles, les besoins des uns et des autres sont interdépendants (Asie, Amérique Latine, Afrique). </a:t>
            </a:r>
          </a:p>
          <a:p>
            <a:pPr algn="just"/>
            <a:r>
              <a:rPr lang="en-US" sz="1000">
                <a:cs typeface="Times New Roman" pitchFamily="18" charset="0"/>
              </a:rPr>
              <a:t> Implication pour le marketing : exemple, en Asie où il y a moins d’individualisme qu’en Europe, des arguments du type « soyez vous-même », « sortez du lot » ne sont pas efficaces. Ce résultat est à nuancer car les jeunes générations deviennent de plus en plus individualistes.</a:t>
            </a:r>
            <a:endParaRPr lang="fr-FR" sz="1000">
              <a:cs typeface="Times New Roman" pitchFamily="18" charset="0"/>
            </a:endParaRPr>
          </a:p>
          <a:p>
            <a:pPr algn="just"/>
            <a:r>
              <a:rPr lang="en-US" sz="1000" i="1">
                <a:cs typeface="Times New Roman" pitchFamily="18" charset="0"/>
              </a:rPr>
              <a:t>Les relations entre hommes et femmes</a:t>
            </a:r>
          </a:p>
          <a:p>
            <a:pPr algn="just"/>
            <a:r>
              <a:rPr lang="en-US" sz="1000">
                <a:cs typeface="Times New Roman" pitchFamily="18" charset="0"/>
              </a:rPr>
              <a:t> Dans quelle mesure une société autorise les hommes et les femmes à ce côtoyer et à choisir librement leur partenaire ? Une marque de médicament américaine avait fait une campagne en Thailande montrant un garçon et une fille apparemment amoureux l’un de l’autre en train de parler du médicament. Cette campagne s’est avérée inefficace et a du être modifiée pour une autre scène où deux filles parlaient ensemble du médicament.</a:t>
            </a:r>
            <a:r>
              <a:rPr lang="fr-FR" sz="1000">
                <a:cs typeface="Times New Roman" pitchFamily="18" charset="0"/>
              </a:rPr>
              <a:t> Quid de l’homosexualité</a:t>
            </a:r>
            <a:endParaRPr lang="en-US" sz="1000">
              <a:cs typeface="Times New Roman" pitchFamily="18" charset="0"/>
            </a:endParaRPr>
          </a:p>
          <a:p>
            <a:pPr algn="just"/>
            <a:r>
              <a:rPr lang="en-US" sz="1000">
                <a:cs typeface="Times New Roman" pitchFamily="18" charset="0"/>
              </a:rPr>
              <a:t> </a:t>
            </a:r>
            <a:r>
              <a:rPr lang="en-US" sz="1000" i="1">
                <a:cs typeface="Times New Roman" pitchFamily="18" charset="0"/>
              </a:rPr>
              <a:t>Les relations enfants / adultes</a:t>
            </a:r>
          </a:p>
          <a:p>
            <a:pPr algn="just"/>
            <a:r>
              <a:rPr lang="en-US" sz="1000">
                <a:cs typeface="Times New Roman" pitchFamily="18" charset="0"/>
              </a:rPr>
              <a:t> Dans quelle mesure les activités des familles répondent en priorité aux besoins des enfants plutôt qu’à ceux des parents. Quel rôle les enfants jouent-ils dans la prise de décision familiale. La politique de natalité en Chine limitant les familles à un seul enfant a contribué à faire de l’enfant le centre de la famille : le petit empereur. </a:t>
            </a:r>
          </a:p>
          <a:p>
            <a:pPr algn="just"/>
            <a:r>
              <a:rPr lang="en-US" sz="1000">
                <a:cs typeface="Times New Roman" pitchFamily="18" charset="0"/>
              </a:rPr>
              <a:t> </a:t>
            </a:r>
            <a:r>
              <a:rPr lang="en-US" sz="1000" i="1">
                <a:cs typeface="Times New Roman" pitchFamily="18" charset="0"/>
              </a:rPr>
              <a:t>Le degré de masculinité / féminité </a:t>
            </a:r>
          </a:p>
          <a:p>
            <a:pPr algn="just"/>
            <a:r>
              <a:rPr lang="en-US" sz="1000">
                <a:cs typeface="Times New Roman" pitchFamily="18" charset="0"/>
              </a:rPr>
              <a:t> Les fonctions prestigieuses et importantes de la société sont-elles principalement entre les mains des hommes ? Les femmes contrôlent-elles leurs grossesses ? Les décisions familiales sont-elles prises démocratiquement par l’homme et la femme ? </a:t>
            </a:r>
          </a:p>
          <a:p>
            <a:pPr algn="just"/>
            <a:r>
              <a:rPr lang="en-US" sz="1000">
                <a:cs typeface="Times New Roman" pitchFamily="18" charset="0"/>
              </a:rPr>
              <a:t>Bien entendu, ces aspects ont des incidences sur la politique marketing notamment en terme de ciblage (ex : si les hommes prennent les décisions importantes, c’est à eux qu’il faudra s’adresser) ; de communication (ex : une campagne de communication aux Pays-Bas pour vendre des meubles met en scène un couple, l’homme et la femme se partageant de façon équitable le temps de parole).</a:t>
            </a:r>
            <a:endParaRPr lang="en-US" sz="1000"/>
          </a:p>
        </p:txBody>
      </p:sp>
    </p:spTree>
    <p:extLst>
      <p:ext uri="{BB962C8B-B14F-4D97-AF65-F5344CB8AC3E}">
        <p14:creationId xmlns:p14="http://schemas.microsoft.com/office/powerpoint/2010/main" val="486309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8DE8F-E49E-4FC7-BBEA-264068FD3A8D}" type="slidenum">
              <a:rPr lang="fr-FR"/>
              <a:pPr/>
              <a:t>63</a:t>
            </a:fld>
            <a:endParaRPr lang="fr-FR"/>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xfrm>
            <a:off x="381000" y="4495800"/>
            <a:ext cx="6172200" cy="4114800"/>
          </a:xfrm>
        </p:spPr>
        <p:txBody>
          <a:bodyPr/>
          <a:lstStyle/>
          <a:p>
            <a:pPr algn="just"/>
            <a:r>
              <a:rPr lang="en-US" sz="1000" i="1"/>
              <a:t>La propreté </a:t>
            </a:r>
          </a:p>
          <a:p>
            <a:pPr algn="just"/>
            <a:r>
              <a:rPr lang="en-US" sz="1000">
                <a:cs typeface="Times New Roman" pitchFamily="18" charset="0"/>
              </a:rPr>
              <a:t> Est-ce quelque chose de prioritaire ou de secondaire ? Aux Etats-Unis, la propreté des individus est très importante. La consommation de déodorants selon les pays permet d’illustrer ce phénomène. 90% des américains utilisent un déodorant, contre 66% des femmes françaises et 47% des hommes ; 35% des femmes grecques et 28% des hommes grecs.</a:t>
            </a:r>
          </a:p>
          <a:p>
            <a:pPr algn="just"/>
            <a:r>
              <a:rPr lang="en-US" sz="1000">
                <a:cs typeface="Times New Roman" pitchFamily="18" charset="0"/>
              </a:rPr>
              <a:t> </a:t>
            </a:r>
            <a:r>
              <a:rPr lang="en-US" sz="1000" i="1"/>
              <a:t>Relation à la nature</a:t>
            </a:r>
          </a:p>
          <a:p>
            <a:pPr algn="just"/>
            <a:r>
              <a:rPr lang="en-US" sz="1000">
                <a:cs typeface="Times New Roman" pitchFamily="18" charset="0"/>
              </a:rPr>
              <a:t> La nature est-elle associée à des valeurs positives ? Les pays du nord de l’Europe valorisent plus la nature et l’environnement que les autres pays du monde. Ceci a des incidences sur la façon de faire les packagings par exemple ou l’utilisation des sacs plastiques, le recyclage…Ainsi, en Allemagne, l’argument « protège l’environnement » est très efficace pour les produits ménagers et ceci depuis 1985. </a:t>
            </a:r>
            <a:endParaRPr lang="en-US" sz="1000"/>
          </a:p>
          <a:p>
            <a:pPr algn="just"/>
            <a:r>
              <a:rPr lang="en-US" sz="1000">
                <a:cs typeface="Times New Roman" pitchFamily="18" charset="0"/>
              </a:rPr>
              <a:t> </a:t>
            </a:r>
            <a:r>
              <a:rPr lang="en-US" sz="1000" i="1"/>
              <a:t>Le statut ou le mérite</a:t>
            </a:r>
          </a:p>
          <a:p>
            <a:pPr algn="just"/>
            <a:r>
              <a:rPr lang="en-US" sz="1000">
                <a:cs typeface="Times New Roman" pitchFamily="18" charset="0"/>
              </a:rPr>
              <a:t> Les récompenses, les opportunités etc. dépendent-elles du mérite des individus ou de leur appartenance sociale. L’égalité des chances est-elle respectée ou certains groupes ont-ils encore des privilèges ? .Les sociétés orientées vers le statut social accordent généralement plus d’importance aux marques (Japon, Indonésie, pays arabes…). </a:t>
            </a:r>
          </a:p>
          <a:p>
            <a:pPr algn="just"/>
            <a:r>
              <a:rPr lang="en-US" sz="1000">
                <a:cs typeface="Times New Roman" pitchFamily="18" charset="0"/>
              </a:rPr>
              <a:t> </a:t>
            </a:r>
            <a:r>
              <a:rPr lang="en-US" sz="1000" i="1"/>
              <a:t>La tradition ou la modernité</a:t>
            </a:r>
          </a:p>
          <a:p>
            <a:pPr algn="just"/>
            <a:r>
              <a:rPr lang="en-US" sz="1000">
                <a:cs typeface="Times New Roman" pitchFamily="18" charset="0"/>
              </a:rPr>
              <a:t> La tradition est-elle préservée ? Dans quelle mesure le changement est-il accepté et quelles sont les résistances au changement. </a:t>
            </a:r>
          </a:p>
          <a:p>
            <a:pPr algn="just"/>
            <a:r>
              <a:rPr lang="en-US" sz="1000">
                <a:cs typeface="Times New Roman" pitchFamily="18" charset="0"/>
              </a:rPr>
              <a:t> </a:t>
            </a:r>
            <a:r>
              <a:rPr lang="en-US" sz="1000" i="1"/>
              <a:t>La prise de risque ou la sécurité </a:t>
            </a:r>
          </a:p>
          <a:p>
            <a:pPr algn="just"/>
            <a:r>
              <a:rPr lang="en-US" sz="1000">
                <a:cs typeface="Times New Roman" pitchFamily="18" charset="0"/>
              </a:rPr>
              <a:t> La société valorise-t-elle le risque ou la sécurité. Ces valeurs auront des influences sur les innovations de produits.</a:t>
            </a:r>
          </a:p>
          <a:p>
            <a:pPr algn="just"/>
            <a:r>
              <a:rPr lang="en-US" sz="1000">
                <a:cs typeface="Times New Roman" pitchFamily="18" charset="0"/>
              </a:rPr>
              <a:t> </a:t>
            </a:r>
            <a:r>
              <a:rPr lang="en-US" sz="1000" i="1"/>
              <a:t>Fatalisme ?</a:t>
            </a:r>
          </a:p>
          <a:p>
            <a:pPr algn="just"/>
            <a:r>
              <a:rPr lang="en-US" sz="1000">
                <a:cs typeface="Times New Roman" pitchFamily="18" charset="0"/>
              </a:rPr>
              <a:t> Les individus réagissent-ils activement aux obstacles ou adoptent-ils une attitude « advienne que pourra ». Les mexicains sont par exemple fatalistes, ce qui les conduit à rarement se plaindre lorsqu’ils sont confrontés à un achat qui ne les satisfait pas. </a:t>
            </a:r>
          </a:p>
        </p:txBody>
      </p:sp>
    </p:spTree>
    <p:extLst>
      <p:ext uri="{BB962C8B-B14F-4D97-AF65-F5344CB8AC3E}">
        <p14:creationId xmlns:p14="http://schemas.microsoft.com/office/powerpoint/2010/main" val="1801650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3F4C-3070-46FF-8A7D-680407D5036A}" type="slidenum">
              <a:rPr lang="fr-FR"/>
              <a:pPr/>
              <a:t>64</a:t>
            </a:fld>
            <a:endParaRPr lang="fr-FR"/>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xfrm>
            <a:off x="381000" y="4495800"/>
            <a:ext cx="6096000" cy="4114800"/>
          </a:xfrm>
        </p:spPr>
        <p:txBody>
          <a:bodyPr/>
          <a:lstStyle/>
          <a:p>
            <a:pPr algn="just"/>
            <a:r>
              <a:rPr lang="en-US" sz="1000" i="1"/>
              <a:t>Activité physique</a:t>
            </a:r>
          </a:p>
          <a:p>
            <a:pPr algn="just"/>
            <a:r>
              <a:rPr lang="en-US" sz="1000">
                <a:cs typeface="Times New Roman" pitchFamily="18" charset="0"/>
              </a:rPr>
              <a:t> Les activités physiques sont-elles valorisées ? Aux Etats-Unis elles le sont. En Europe très peu (peu de femmes font du sport). </a:t>
            </a:r>
          </a:p>
          <a:p>
            <a:pPr algn="just"/>
            <a:r>
              <a:rPr lang="en-US" sz="1000">
                <a:cs typeface="Times New Roman" pitchFamily="18" charset="0"/>
              </a:rPr>
              <a:t> </a:t>
            </a:r>
            <a:r>
              <a:rPr lang="en-US" sz="1000" i="1"/>
              <a:t>Matérialisme</a:t>
            </a:r>
          </a:p>
          <a:p>
            <a:pPr algn="just"/>
            <a:r>
              <a:rPr lang="en-US" sz="1000">
                <a:cs typeface="Times New Roman" pitchFamily="18" charset="0"/>
              </a:rPr>
              <a:t> L’accumulation d’objets et de richesse est-elle importante ? L’argent fait-il le bonheur ou apporte-t-il un statut. L’argent est-il plus important que le loisir ? Oui pour 73% des néerlandais, 64% des français et seulement 36% des portugais.</a:t>
            </a:r>
          </a:p>
          <a:p>
            <a:pPr algn="just"/>
            <a:r>
              <a:rPr lang="en-US" sz="1000">
                <a:cs typeface="Times New Roman" pitchFamily="18" charset="0"/>
              </a:rPr>
              <a:t>Des éléments faisant référence au matérialisme apparaissent dans les publicités japonaises et européennes ou américaines. Le plus souvent, on utilise des arguments de matérialisme terminal chez les premiers et de matérialisme instrumental chez les seconds. </a:t>
            </a:r>
          </a:p>
          <a:p>
            <a:pPr algn="just"/>
            <a:r>
              <a:rPr lang="en-US" sz="1000">
                <a:cs typeface="Times New Roman" pitchFamily="18" charset="0"/>
              </a:rPr>
              <a:t> </a:t>
            </a:r>
            <a:r>
              <a:rPr lang="en-US" sz="1000" i="1"/>
              <a:t>Travail ou loisir</a:t>
            </a:r>
          </a:p>
          <a:p>
            <a:pPr algn="just"/>
            <a:r>
              <a:rPr lang="en-US" sz="1000">
                <a:cs typeface="Times New Roman" pitchFamily="18" charset="0"/>
              </a:rPr>
              <a:t> Les gens continuent-ils à travailler alors que leurs besoins sont remplis ? Si vous gagnez au loto, vous arrêterez-vous de travailler ? Le travail est valorisé en Europe plus qu’en Amérique latine par exemple. Les européens ont tendance à penser qu’une vie sans travail est une vie incomplète.</a:t>
            </a:r>
          </a:p>
          <a:p>
            <a:pPr algn="just"/>
            <a:r>
              <a:rPr lang="en-US" sz="1000">
                <a:cs typeface="Times New Roman" pitchFamily="18" charset="0"/>
              </a:rPr>
              <a:t> </a:t>
            </a:r>
            <a:r>
              <a:rPr lang="en-US" sz="1000" i="1"/>
              <a:t>Futur ou présent ?</a:t>
            </a:r>
          </a:p>
          <a:p>
            <a:pPr algn="just"/>
            <a:r>
              <a:rPr lang="en-US" sz="1000">
                <a:cs typeface="Times New Roman" pitchFamily="18" charset="0"/>
              </a:rPr>
              <a:t> Les gens ont-ils l’habitude d’épargner ou de vivre au jour le jour. Est-il préférable de s’assurer des bénéfices immédiats ou plutôt d’investir ses efforts pour des gratifications futures ? Les allemands sont plutôt portés vers le futur, c’est la raison pour laquelle ils refusent presque systématiquement les crédits à la consommation.</a:t>
            </a:r>
          </a:p>
          <a:p>
            <a:pPr algn="just"/>
            <a:r>
              <a:rPr lang="en-US" sz="1000">
                <a:cs typeface="Times New Roman" pitchFamily="18" charset="0"/>
              </a:rPr>
              <a:t> </a:t>
            </a:r>
            <a:r>
              <a:rPr lang="en-US" sz="1000" i="1"/>
              <a:t>Humour ou sérieux ?</a:t>
            </a:r>
          </a:p>
          <a:p>
            <a:pPr algn="just"/>
            <a:r>
              <a:rPr lang="en-US" sz="1000">
                <a:cs typeface="Times New Roman" pitchFamily="18" charset="0"/>
              </a:rPr>
              <a:t> La vie doit-elle être prise au sérieux, ou faut-il la prendre légèrement. L’humour est-il bien accepté et est-il compatible avec des conversations sérieuses. L’humour est accepté dans les conversations sérieuses aux Etats-Unis, il est vu comme incompatible avec une conversation sérieuse au Japon.</a:t>
            </a:r>
            <a:endParaRPr lang="en-US" sz="1000"/>
          </a:p>
        </p:txBody>
      </p:sp>
    </p:spTree>
    <p:extLst>
      <p:ext uri="{BB962C8B-B14F-4D97-AF65-F5344CB8AC3E}">
        <p14:creationId xmlns:p14="http://schemas.microsoft.com/office/powerpoint/2010/main" val="6477167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65</a:t>
            </a:fld>
            <a:endParaRPr lang="fr-FR"/>
          </a:p>
        </p:txBody>
      </p:sp>
    </p:spTree>
    <p:extLst>
      <p:ext uri="{BB962C8B-B14F-4D97-AF65-F5344CB8AC3E}">
        <p14:creationId xmlns:p14="http://schemas.microsoft.com/office/powerpoint/2010/main" val="16498127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66</a:t>
            </a:fld>
            <a:endParaRPr lang="fr-FR"/>
          </a:p>
        </p:txBody>
      </p:sp>
    </p:spTree>
    <p:extLst>
      <p:ext uri="{BB962C8B-B14F-4D97-AF65-F5344CB8AC3E}">
        <p14:creationId xmlns:p14="http://schemas.microsoft.com/office/powerpoint/2010/main" val="15545268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67</a:t>
            </a:fld>
            <a:endParaRPr lang="fr-FR"/>
          </a:p>
        </p:txBody>
      </p:sp>
    </p:spTree>
    <p:extLst>
      <p:ext uri="{BB962C8B-B14F-4D97-AF65-F5344CB8AC3E}">
        <p14:creationId xmlns:p14="http://schemas.microsoft.com/office/powerpoint/2010/main" val="1943115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68</a:t>
            </a:fld>
            <a:endParaRPr lang="fr-FR"/>
          </a:p>
        </p:txBody>
      </p:sp>
    </p:spTree>
    <p:extLst>
      <p:ext uri="{BB962C8B-B14F-4D97-AF65-F5344CB8AC3E}">
        <p14:creationId xmlns:p14="http://schemas.microsoft.com/office/powerpoint/2010/main" val="12355368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69</a:t>
            </a:fld>
            <a:endParaRPr lang="fr-FR"/>
          </a:p>
        </p:txBody>
      </p:sp>
    </p:spTree>
    <p:extLst>
      <p:ext uri="{BB962C8B-B14F-4D97-AF65-F5344CB8AC3E}">
        <p14:creationId xmlns:p14="http://schemas.microsoft.com/office/powerpoint/2010/main" val="558139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70</a:t>
            </a:fld>
            <a:endParaRPr lang="fr-FR"/>
          </a:p>
        </p:txBody>
      </p:sp>
    </p:spTree>
    <p:extLst>
      <p:ext uri="{BB962C8B-B14F-4D97-AF65-F5344CB8AC3E}">
        <p14:creationId xmlns:p14="http://schemas.microsoft.com/office/powerpoint/2010/main" val="143856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a:t>
            </a:fld>
            <a:endParaRPr lang="fr-FR"/>
          </a:p>
        </p:txBody>
      </p:sp>
    </p:spTree>
    <p:extLst>
      <p:ext uri="{BB962C8B-B14F-4D97-AF65-F5344CB8AC3E}">
        <p14:creationId xmlns:p14="http://schemas.microsoft.com/office/powerpoint/2010/main" val="1730404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71</a:t>
            </a:fld>
            <a:endParaRPr lang="fr-FR"/>
          </a:p>
        </p:txBody>
      </p:sp>
    </p:spTree>
    <p:extLst>
      <p:ext uri="{BB962C8B-B14F-4D97-AF65-F5344CB8AC3E}">
        <p14:creationId xmlns:p14="http://schemas.microsoft.com/office/powerpoint/2010/main" val="901514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72</a:t>
            </a:fld>
            <a:endParaRPr lang="fr-FR"/>
          </a:p>
        </p:txBody>
      </p:sp>
    </p:spTree>
    <p:extLst>
      <p:ext uri="{BB962C8B-B14F-4D97-AF65-F5344CB8AC3E}">
        <p14:creationId xmlns:p14="http://schemas.microsoft.com/office/powerpoint/2010/main" val="772515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73</a:t>
            </a:fld>
            <a:endParaRPr lang="fr-FR"/>
          </a:p>
        </p:txBody>
      </p:sp>
    </p:spTree>
    <p:extLst>
      <p:ext uri="{BB962C8B-B14F-4D97-AF65-F5344CB8AC3E}">
        <p14:creationId xmlns:p14="http://schemas.microsoft.com/office/powerpoint/2010/main" val="9745463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74</a:t>
            </a:fld>
            <a:endParaRPr lang="fr-FR"/>
          </a:p>
        </p:txBody>
      </p:sp>
    </p:spTree>
    <p:extLst>
      <p:ext uri="{BB962C8B-B14F-4D97-AF65-F5344CB8AC3E}">
        <p14:creationId xmlns:p14="http://schemas.microsoft.com/office/powerpoint/2010/main" val="9773150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75</a:t>
            </a:fld>
            <a:endParaRPr lang="fr-FR"/>
          </a:p>
        </p:txBody>
      </p:sp>
    </p:spTree>
    <p:extLst>
      <p:ext uri="{BB962C8B-B14F-4D97-AF65-F5344CB8AC3E}">
        <p14:creationId xmlns:p14="http://schemas.microsoft.com/office/powerpoint/2010/main" val="49308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76</a:t>
            </a:fld>
            <a:endParaRPr lang="fr-FR"/>
          </a:p>
        </p:txBody>
      </p:sp>
    </p:spTree>
    <p:extLst>
      <p:ext uri="{BB962C8B-B14F-4D97-AF65-F5344CB8AC3E}">
        <p14:creationId xmlns:p14="http://schemas.microsoft.com/office/powerpoint/2010/main" val="15752231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77</a:t>
            </a:fld>
            <a:endParaRPr lang="fr-FR"/>
          </a:p>
        </p:txBody>
      </p:sp>
    </p:spTree>
    <p:extLst>
      <p:ext uri="{BB962C8B-B14F-4D97-AF65-F5344CB8AC3E}">
        <p14:creationId xmlns:p14="http://schemas.microsoft.com/office/powerpoint/2010/main" val="18249512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78</a:t>
            </a:fld>
            <a:endParaRPr lang="fr-FR"/>
          </a:p>
        </p:txBody>
      </p:sp>
    </p:spTree>
    <p:extLst>
      <p:ext uri="{BB962C8B-B14F-4D97-AF65-F5344CB8AC3E}">
        <p14:creationId xmlns:p14="http://schemas.microsoft.com/office/powerpoint/2010/main" val="11304917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79</a:t>
            </a:fld>
            <a:endParaRPr lang="fr-FR"/>
          </a:p>
        </p:txBody>
      </p:sp>
    </p:spTree>
    <p:extLst>
      <p:ext uri="{BB962C8B-B14F-4D97-AF65-F5344CB8AC3E}">
        <p14:creationId xmlns:p14="http://schemas.microsoft.com/office/powerpoint/2010/main" val="6671400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80</a:t>
            </a:fld>
            <a:endParaRPr lang="fr-FR"/>
          </a:p>
        </p:txBody>
      </p:sp>
    </p:spTree>
    <p:extLst>
      <p:ext uri="{BB962C8B-B14F-4D97-AF65-F5344CB8AC3E}">
        <p14:creationId xmlns:p14="http://schemas.microsoft.com/office/powerpoint/2010/main" val="1587507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9</a:t>
            </a:fld>
            <a:endParaRPr lang="fr-FR"/>
          </a:p>
        </p:txBody>
      </p:sp>
    </p:spTree>
    <p:extLst>
      <p:ext uri="{BB962C8B-B14F-4D97-AF65-F5344CB8AC3E}">
        <p14:creationId xmlns:p14="http://schemas.microsoft.com/office/powerpoint/2010/main" val="3229303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81</a:t>
            </a:fld>
            <a:endParaRPr lang="fr-FR"/>
          </a:p>
        </p:txBody>
      </p:sp>
    </p:spTree>
    <p:extLst>
      <p:ext uri="{BB962C8B-B14F-4D97-AF65-F5344CB8AC3E}">
        <p14:creationId xmlns:p14="http://schemas.microsoft.com/office/powerpoint/2010/main" val="7039547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82</a:t>
            </a:fld>
            <a:endParaRPr lang="fr-FR"/>
          </a:p>
        </p:txBody>
      </p:sp>
    </p:spTree>
    <p:extLst>
      <p:ext uri="{BB962C8B-B14F-4D97-AF65-F5344CB8AC3E}">
        <p14:creationId xmlns:p14="http://schemas.microsoft.com/office/powerpoint/2010/main" val="457901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83</a:t>
            </a:fld>
            <a:endParaRPr lang="fr-FR"/>
          </a:p>
        </p:txBody>
      </p:sp>
    </p:spTree>
    <p:extLst>
      <p:ext uri="{BB962C8B-B14F-4D97-AF65-F5344CB8AC3E}">
        <p14:creationId xmlns:p14="http://schemas.microsoft.com/office/powerpoint/2010/main" val="922333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84</a:t>
            </a:fld>
            <a:endParaRPr lang="fr-FR"/>
          </a:p>
        </p:txBody>
      </p:sp>
    </p:spTree>
    <p:extLst>
      <p:ext uri="{BB962C8B-B14F-4D97-AF65-F5344CB8AC3E}">
        <p14:creationId xmlns:p14="http://schemas.microsoft.com/office/powerpoint/2010/main" val="4331663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85</a:t>
            </a:fld>
            <a:endParaRPr lang="fr-FR"/>
          </a:p>
        </p:txBody>
      </p:sp>
    </p:spTree>
    <p:extLst>
      <p:ext uri="{BB962C8B-B14F-4D97-AF65-F5344CB8AC3E}">
        <p14:creationId xmlns:p14="http://schemas.microsoft.com/office/powerpoint/2010/main" val="710522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86</a:t>
            </a:fld>
            <a:endParaRPr lang="fr-FR"/>
          </a:p>
        </p:txBody>
      </p:sp>
    </p:spTree>
    <p:extLst>
      <p:ext uri="{BB962C8B-B14F-4D97-AF65-F5344CB8AC3E}">
        <p14:creationId xmlns:p14="http://schemas.microsoft.com/office/powerpoint/2010/main" val="19740105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87</a:t>
            </a:fld>
            <a:endParaRPr lang="fr-FR"/>
          </a:p>
        </p:txBody>
      </p:sp>
    </p:spTree>
    <p:extLst>
      <p:ext uri="{BB962C8B-B14F-4D97-AF65-F5344CB8AC3E}">
        <p14:creationId xmlns:p14="http://schemas.microsoft.com/office/powerpoint/2010/main" val="924175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88</a:t>
            </a:fld>
            <a:endParaRPr lang="fr-FR"/>
          </a:p>
        </p:txBody>
      </p:sp>
    </p:spTree>
    <p:extLst>
      <p:ext uri="{BB962C8B-B14F-4D97-AF65-F5344CB8AC3E}">
        <p14:creationId xmlns:p14="http://schemas.microsoft.com/office/powerpoint/2010/main" val="1566189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89</a:t>
            </a:fld>
            <a:endParaRPr lang="fr-FR"/>
          </a:p>
        </p:txBody>
      </p:sp>
    </p:spTree>
    <p:extLst>
      <p:ext uri="{BB962C8B-B14F-4D97-AF65-F5344CB8AC3E}">
        <p14:creationId xmlns:p14="http://schemas.microsoft.com/office/powerpoint/2010/main" val="1713106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90</a:t>
            </a:fld>
            <a:endParaRPr lang="fr-FR"/>
          </a:p>
        </p:txBody>
      </p:sp>
    </p:spTree>
    <p:extLst>
      <p:ext uri="{BB962C8B-B14F-4D97-AF65-F5344CB8AC3E}">
        <p14:creationId xmlns:p14="http://schemas.microsoft.com/office/powerpoint/2010/main" val="123113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10</a:t>
            </a:fld>
            <a:endParaRPr lang="fr-FR"/>
          </a:p>
        </p:txBody>
      </p:sp>
    </p:spTree>
    <p:extLst>
      <p:ext uri="{BB962C8B-B14F-4D97-AF65-F5344CB8AC3E}">
        <p14:creationId xmlns:p14="http://schemas.microsoft.com/office/powerpoint/2010/main" val="8310840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91</a:t>
            </a:fld>
            <a:endParaRPr lang="fr-FR"/>
          </a:p>
        </p:txBody>
      </p:sp>
    </p:spTree>
    <p:extLst>
      <p:ext uri="{BB962C8B-B14F-4D97-AF65-F5344CB8AC3E}">
        <p14:creationId xmlns:p14="http://schemas.microsoft.com/office/powerpoint/2010/main" val="16414299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65701CB2-39CB-462E-A7D4-2E96116B07A2}" type="slidenum">
              <a:rPr lang="fr-FR" smtClean="0"/>
              <a:pPr/>
              <a:t>92</a:t>
            </a:fld>
            <a:endParaRPr lang="fr-FR"/>
          </a:p>
        </p:txBody>
      </p:sp>
    </p:spTree>
    <p:extLst>
      <p:ext uri="{BB962C8B-B14F-4D97-AF65-F5344CB8AC3E}">
        <p14:creationId xmlns:p14="http://schemas.microsoft.com/office/powerpoint/2010/main" val="278640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smtClean="0"/>
              <a:t>Cliquez et modifiez le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07/10/2019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C7F656-3C40-1A4F-8E85-944D50B13C33}" type="slidenum">
              <a:rPr lang="fr-FR" smtClean="0"/>
              <a:t>‹#›</a:t>
            </a:fld>
            <a:endParaRPr lang="fr-F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797C5186-0AC4-3C4E-BADB-956083289658}" type="datetimeFigureOut">
              <a:rPr lang="fr-FR" smtClean="0"/>
              <a:t>07/10/2019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Cliquez et modifiez le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07/10/2019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609600" y="6245225"/>
            <a:ext cx="2844800" cy="476250"/>
          </a:xfrm>
        </p:spPr>
        <p:txBody>
          <a:bodyPr/>
          <a:lstStyle>
            <a:lvl1pPr>
              <a:defRPr/>
            </a:lvl1pPr>
          </a:lstStyle>
          <a:p>
            <a:endParaRPr lang="fr-FR"/>
          </a:p>
        </p:txBody>
      </p:sp>
      <p:sp>
        <p:nvSpPr>
          <p:cNvPr id="6" name="Espace réservé du pied de page 5"/>
          <p:cNvSpPr>
            <a:spLocks noGrp="1"/>
          </p:cNvSpPr>
          <p:nvPr>
            <p:ph type="ftr" sz="quarter" idx="11"/>
          </p:nvPr>
        </p:nvSpPr>
        <p:spPr>
          <a:xfrm>
            <a:off x="4165600" y="6245225"/>
            <a:ext cx="3860800" cy="47625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8737600" y="6245225"/>
            <a:ext cx="2844800" cy="476250"/>
          </a:xfrm>
        </p:spPr>
        <p:txBody>
          <a:bodyPr/>
          <a:lstStyle>
            <a:lvl1pPr>
              <a:defRPr/>
            </a:lvl1pPr>
          </a:lstStyle>
          <a:p>
            <a:fld id="{FBCE3721-D51B-4C09-9AE0-30638FBA4CFA}" type="slidenum">
              <a:rPr lang="fr-FR"/>
              <a:pPr/>
              <a:t>‹#›</a:t>
            </a:fld>
            <a:endParaRPr lang="fr-FR"/>
          </a:p>
        </p:txBody>
      </p:sp>
    </p:spTree>
    <p:extLst>
      <p:ext uri="{BB962C8B-B14F-4D97-AF65-F5344CB8AC3E}">
        <p14:creationId xmlns:p14="http://schemas.microsoft.com/office/powerpoint/2010/main" val="1395496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09600" y="1600201"/>
            <a:ext cx="10972800" cy="4525963"/>
          </a:xfrm>
        </p:spPr>
        <p:txBody>
          <a:bodyPr/>
          <a:lstStyle/>
          <a:p>
            <a:endParaRPr lang="fr-FR"/>
          </a:p>
        </p:txBody>
      </p:sp>
      <p:sp>
        <p:nvSpPr>
          <p:cNvPr id="4" name="Espace réservé de la date 3"/>
          <p:cNvSpPr>
            <a:spLocks noGrp="1"/>
          </p:cNvSpPr>
          <p:nvPr>
            <p:ph type="dt" sz="half" idx="10"/>
          </p:nvPr>
        </p:nvSpPr>
        <p:spPr>
          <a:xfrm>
            <a:off x="609600" y="6245225"/>
            <a:ext cx="2844800" cy="476250"/>
          </a:xfrm>
        </p:spPr>
        <p:txBody>
          <a:bodyPr/>
          <a:lstStyle>
            <a:lvl1pPr>
              <a:defRPr/>
            </a:lvl1pPr>
          </a:lstStyle>
          <a:p>
            <a:endParaRPr lang="fr-FR"/>
          </a:p>
        </p:txBody>
      </p:sp>
      <p:sp>
        <p:nvSpPr>
          <p:cNvPr id="5" name="Espace réservé du pied de page 4"/>
          <p:cNvSpPr>
            <a:spLocks noGrp="1"/>
          </p:cNvSpPr>
          <p:nvPr>
            <p:ph type="ftr" sz="quarter" idx="11"/>
          </p:nvPr>
        </p:nvSpPr>
        <p:spPr>
          <a:xfrm>
            <a:off x="4165600" y="6245225"/>
            <a:ext cx="3860800" cy="476250"/>
          </a:xfrm>
        </p:spPr>
        <p:txBody>
          <a:bodyPr/>
          <a:lstStyle>
            <a:lvl1pPr>
              <a:defRPr/>
            </a:lvl1pPr>
          </a:lstStyle>
          <a:p>
            <a:endParaRPr lang="fr-FR"/>
          </a:p>
        </p:txBody>
      </p:sp>
      <p:sp>
        <p:nvSpPr>
          <p:cNvPr id="6" name="Espace réservé du numéro de diapositive 5"/>
          <p:cNvSpPr>
            <a:spLocks noGrp="1"/>
          </p:cNvSpPr>
          <p:nvPr>
            <p:ph type="sldNum" sz="quarter" idx="12"/>
          </p:nvPr>
        </p:nvSpPr>
        <p:spPr>
          <a:xfrm>
            <a:off x="8737600" y="6245225"/>
            <a:ext cx="2844800" cy="476250"/>
          </a:xfrm>
        </p:spPr>
        <p:txBody>
          <a:bodyPr/>
          <a:lstStyle>
            <a:lvl1pPr>
              <a:defRPr/>
            </a:lvl1pPr>
          </a:lstStyle>
          <a:p>
            <a:fld id="{BB3F1AA3-ECDC-48E0-BB9E-F0B55D87E324}" type="slidenum">
              <a:rPr lang="fr-FR"/>
              <a:pPr/>
              <a:t>‹#›</a:t>
            </a:fld>
            <a:endParaRPr lang="fr-FR"/>
          </a:p>
        </p:txBody>
      </p:sp>
    </p:spTree>
    <p:extLst>
      <p:ext uri="{BB962C8B-B14F-4D97-AF65-F5344CB8AC3E}">
        <p14:creationId xmlns:p14="http://schemas.microsoft.com/office/powerpoint/2010/main" val="1100771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image de la bibliothèque 3"/>
          <p:cNvSpPr>
            <a:spLocks noGrp="1"/>
          </p:cNvSpPr>
          <p:nvPr>
            <p:ph type="clipArt" sz="half" idx="2"/>
          </p:nvPr>
        </p:nvSpPr>
        <p:spPr>
          <a:xfrm>
            <a:off x="6197600" y="1600201"/>
            <a:ext cx="5384800" cy="4525963"/>
          </a:xfrm>
        </p:spPr>
        <p:txBody>
          <a:bodyPr/>
          <a:lstStyle/>
          <a:p>
            <a:endParaRPr lang="fr-FR"/>
          </a:p>
        </p:txBody>
      </p:sp>
      <p:sp>
        <p:nvSpPr>
          <p:cNvPr id="5" name="Espace réservé de la date 4"/>
          <p:cNvSpPr>
            <a:spLocks noGrp="1"/>
          </p:cNvSpPr>
          <p:nvPr>
            <p:ph type="dt" sz="half" idx="10"/>
          </p:nvPr>
        </p:nvSpPr>
        <p:spPr>
          <a:xfrm>
            <a:off x="609600" y="6245225"/>
            <a:ext cx="2844800" cy="476250"/>
          </a:xfrm>
        </p:spPr>
        <p:txBody>
          <a:bodyPr/>
          <a:lstStyle>
            <a:lvl1pPr>
              <a:defRPr/>
            </a:lvl1pPr>
          </a:lstStyle>
          <a:p>
            <a:endParaRPr lang="fr-FR"/>
          </a:p>
        </p:txBody>
      </p:sp>
      <p:sp>
        <p:nvSpPr>
          <p:cNvPr id="6" name="Espace réservé du pied de page 5"/>
          <p:cNvSpPr>
            <a:spLocks noGrp="1"/>
          </p:cNvSpPr>
          <p:nvPr>
            <p:ph type="ftr" sz="quarter" idx="11"/>
          </p:nvPr>
        </p:nvSpPr>
        <p:spPr>
          <a:xfrm>
            <a:off x="4165600" y="6245225"/>
            <a:ext cx="3860800" cy="47625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8737600" y="6245225"/>
            <a:ext cx="2844800" cy="476250"/>
          </a:xfrm>
        </p:spPr>
        <p:txBody>
          <a:bodyPr/>
          <a:lstStyle>
            <a:lvl1pPr>
              <a:defRPr/>
            </a:lvl1pPr>
          </a:lstStyle>
          <a:p>
            <a:fld id="{6797BF6F-CEEF-4819-8745-54CF4AC78190}" type="slidenum">
              <a:rPr lang="fr-FR"/>
              <a:pPr/>
              <a:t>‹#›</a:t>
            </a:fld>
            <a:endParaRPr lang="fr-FR"/>
          </a:p>
        </p:txBody>
      </p:sp>
    </p:spTree>
    <p:extLst>
      <p:ext uri="{BB962C8B-B14F-4D97-AF65-F5344CB8AC3E}">
        <p14:creationId xmlns:p14="http://schemas.microsoft.com/office/powerpoint/2010/main" val="195933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97C5186-0AC4-3C4E-BADB-956083289658}" type="datetimeFigureOut">
              <a:rPr lang="fr-FR" smtClean="0"/>
              <a:t>07/10/2019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smtClean="0"/>
              <a:t>Cliquez et modifiez le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797C5186-0AC4-3C4E-BADB-956083289658}" type="datetimeFigureOut">
              <a:rPr lang="fr-FR" smtClean="0"/>
              <a:t>07/10/2019</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1C7F656-3C40-1A4F-8E85-944D50B13C33}" type="slidenum">
              <a:rPr lang="fr-FR" smtClean="0"/>
              <a:t>‹#›</a:t>
            </a:fld>
            <a:endParaRPr lang="fr-F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797C5186-0AC4-3C4E-BADB-956083289658}" type="datetimeFigureOut">
              <a:rPr lang="fr-FR" smtClean="0"/>
              <a:t>07/10/2019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797C5186-0AC4-3C4E-BADB-956083289658}" type="datetimeFigureOut">
              <a:rPr lang="fr-FR" smtClean="0"/>
              <a:t>07/10/2019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1C7F656-3C40-1A4F-8E85-944D50B13C33}" type="slidenum">
              <a:rPr lang="fr-FR" smtClean="0"/>
              <a:t>‹#›</a:t>
            </a:fld>
            <a:endParaRPr lang="fr-FR"/>
          </a:p>
        </p:txBody>
      </p:sp>
      <p:sp>
        <p:nvSpPr>
          <p:cNvPr id="10" name="Title 9"/>
          <p:cNvSpPr>
            <a:spLocks noGrp="1"/>
          </p:cNvSpPr>
          <p:nvPr>
            <p:ph type="title"/>
          </p:nvPr>
        </p:nvSpPr>
        <p:spPr/>
        <p:txBody>
          <a:bodyPr/>
          <a:lstStyle/>
          <a:p>
            <a:r>
              <a:rPr lang="fr-FR" smtClean="0"/>
              <a:t>Cliquez et modifiez le titre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7C5186-0AC4-3C4E-BADB-956083289658}" type="datetimeFigureOut">
              <a:rPr lang="fr-FR" smtClean="0"/>
              <a:t>07/10/2019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1C7F656-3C40-1A4F-8E85-944D50B13C33}" type="slidenum">
              <a:rPr lang="fr-FR" smtClean="0"/>
              <a:t>‹#›</a:t>
            </a:fld>
            <a:endParaRPr lang="fr-FR"/>
          </a:p>
        </p:txBody>
      </p:sp>
      <p:sp>
        <p:nvSpPr>
          <p:cNvPr id="6" name="Title 5"/>
          <p:cNvSpPr>
            <a:spLocks noGrp="1"/>
          </p:cNvSpPr>
          <p:nvPr>
            <p:ph type="title"/>
          </p:nvPr>
        </p:nvSpPr>
        <p:spPr/>
        <p:txBody>
          <a:bodyPr/>
          <a:lstStyle/>
          <a:p>
            <a:r>
              <a:rPr lang="fr-FR" smtClean="0"/>
              <a:t>Cliquez et modifiez le titre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C5186-0AC4-3C4E-BADB-956083289658}" type="datetimeFigureOut">
              <a:rPr lang="fr-FR" smtClean="0"/>
              <a:t>07/10/2019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797C5186-0AC4-3C4E-BADB-956083289658}" type="datetimeFigureOut">
              <a:rPr lang="fr-FR" smtClean="0"/>
              <a:t>07/10/2019</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Cliquez et modifiez le titre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797C5186-0AC4-3C4E-BADB-956083289658}" type="datetimeFigureOut">
              <a:rPr lang="fr-FR" smtClean="0"/>
              <a:t>07/10/2019</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1C7F656-3C40-1A4F-8E85-944D50B13C33}" type="slidenum">
              <a:rPr lang="fr-FR" smtClean="0"/>
              <a:t>‹#›</a:t>
            </a:fld>
            <a:endParaRPr lang="fr-F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2.png"/><Relationship Id="rId17" Type="http://schemas.microsoft.com/office/2007/relationships/hdphoto" Target="../media/hdphoto1.wdp"/><Relationship Id="rId18"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7C5186-0AC4-3C4E-BADB-956083289658}" type="datetimeFigureOut">
              <a:rPr lang="fr-FR" smtClean="0"/>
              <a:t>07/10/2019</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1C7F656-3C40-1A4F-8E85-944D50B13C33}" type="slidenum">
              <a:rPr lang="fr-FR" smtClean="0"/>
              <a:t>‹#›</a:t>
            </a:fld>
            <a:endParaRPr lang="fr-FR"/>
          </a:p>
        </p:txBody>
      </p:sp>
    </p:spTree>
    <p:extLst>
      <p:ext uri="{BB962C8B-B14F-4D97-AF65-F5344CB8AC3E}">
        <p14:creationId xmlns:p14="http://schemas.microsoft.com/office/powerpoint/2010/main" val="669230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540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1.bin"/><Relationship Id="rId5"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2.bin"/><Relationship Id="rId5"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3.bin"/><Relationship Id="rId5" Type="http://schemas.openxmlformats.org/officeDocument/2006/relationships/image" Target="../media/image19.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4.bin"/><Relationship Id="rId5" Type="http://schemas.openxmlformats.org/officeDocument/2006/relationships/image" Target="../media/image20.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5.bin"/><Relationship Id="rId5" Type="http://schemas.openxmlformats.org/officeDocument/2006/relationships/image" Target="../media/image21.png"/><Relationship Id="rId6" Type="http://schemas.openxmlformats.org/officeDocument/2006/relationships/oleObject" Target="../embeddings/oleObject6.bin"/><Relationship Id="rId7" Type="http://schemas.openxmlformats.org/officeDocument/2006/relationships/image" Target="../media/image22.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7.bin"/><Relationship Id="rId5" Type="http://schemas.openxmlformats.org/officeDocument/2006/relationships/image" Target="../media/image23.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8.bin"/><Relationship Id="rId5" Type="http://schemas.openxmlformats.org/officeDocument/2006/relationships/image" Target="../media/image25.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gif"/><Relationship Id="rId5" Type="http://schemas.openxmlformats.org/officeDocument/2006/relationships/image" Target="../media/image8.png"/><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Feuille_de_calcul_Microsoft_Excel_97_-_20041.xls"/><Relationship Id="rId5" Type="http://schemas.openxmlformats.org/officeDocument/2006/relationships/image" Target="../media/image27.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8.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9.jpeg"/></Relationships>
</file>

<file path=ppt/slides/_rels/slide8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3.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6.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600" dirty="0" smtClean="0"/>
              <a:t>Cours 2. Le comportement du consommateur</a:t>
            </a:r>
            <a:endParaRPr lang="fr-FR" sz="6600" dirty="0"/>
          </a:p>
        </p:txBody>
      </p:sp>
      <p:sp>
        <p:nvSpPr>
          <p:cNvPr id="3" name="Sous-titre 2"/>
          <p:cNvSpPr>
            <a:spLocks noGrp="1"/>
          </p:cNvSpPr>
          <p:nvPr>
            <p:ph type="subTitle" idx="1"/>
          </p:nvPr>
        </p:nvSpPr>
        <p:spPr/>
        <p:txBody>
          <a:bodyPr/>
          <a:lstStyle/>
          <a:p>
            <a:r>
              <a:rPr lang="fr-FR" dirty="0" smtClean="0"/>
              <a:t>Déborah </a:t>
            </a:r>
            <a:r>
              <a:rPr lang="fr-FR" dirty="0" err="1" smtClean="0"/>
              <a:t>Wallet-Wodka</a:t>
            </a:r>
            <a:endParaRPr lang="fr-FR" dirty="0"/>
          </a:p>
        </p:txBody>
      </p:sp>
    </p:spTree>
    <p:extLst>
      <p:ext uri="{BB962C8B-B14F-4D97-AF65-F5344CB8AC3E}">
        <p14:creationId xmlns:p14="http://schemas.microsoft.com/office/powerpoint/2010/main" val="1371064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4"/>
          <p:cNvSpPr>
            <a:spLocks noGrp="1" noChangeArrowheads="1"/>
          </p:cNvSpPr>
          <p:nvPr>
            <p:ph type="ctrTitle"/>
          </p:nvPr>
        </p:nvSpPr>
        <p:spPr>
          <a:xfrm>
            <a:off x="2208212" y="1773239"/>
            <a:ext cx="8297659" cy="2592387"/>
          </a:xfrm>
          <a:ln/>
        </p:spPr>
        <p:txBody>
          <a:bodyPr/>
          <a:lstStyle/>
          <a:p>
            <a:r>
              <a:rPr lang="fr-FR" sz="4000" dirty="0"/>
              <a:t>1. Comprendre le comportement du consommateur : pourquoi et comment ?</a:t>
            </a:r>
          </a:p>
        </p:txBody>
      </p:sp>
    </p:spTree>
    <p:extLst>
      <p:ext uri="{BB962C8B-B14F-4D97-AF65-F5344CB8AC3E}">
        <p14:creationId xmlns:p14="http://schemas.microsoft.com/office/powerpoint/2010/main" val="1057372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4"/>
          <p:cNvSpPr>
            <a:spLocks noGrp="1" noChangeArrowheads="1"/>
          </p:cNvSpPr>
          <p:nvPr>
            <p:ph type="ctrTitle"/>
          </p:nvPr>
        </p:nvSpPr>
        <p:spPr>
          <a:ln/>
        </p:spPr>
        <p:txBody>
          <a:bodyPr/>
          <a:lstStyle/>
          <a:p>
            <a:r>
              <a:rPr lang="fr-FR"/>
              <a:t>1.1. Pourquoi ?</a:t>
            </a:r>
          </a:p>
        </p:txBody>
      </p:sp>
    </p:spTree>
    <p:extLst>
      <p:ext uri="{BB962C8B-B14F-4D97-AF65-F5344CB8AC3E}">
        <p14:creationId xmlns:p14="http://schemas.microsoft.com/office/powerpoint/2010/main" val="795400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12" name="Group 12"/>
          <p:cNvGrpSpPr>
            <a:grpSpLocks/>
          </p:cNvGrpSpPr>
          <p:nvPr/>
        </p:nvGrpSpPr>
        <p:grpSpPr bwMode="auto">
          <a:xfrm>
            <a:off x="2362201" y="1300163"/>
            <a:ext cx="8745538" cy="5303838"/>
            <a:chOff x="528" y="819"/>
            <a:chExt cx="5509" cy="3341"/>
          </a:xfrm>
        </p:grpSpPr>
        <p:sp>
          <p:nvSpPr>
            <p:cNvPr id="76803" name="Text Box 3"/>
            <p:cNvSpPr txBox="1">
              <a:spLocks noChangeArrowheads="1"/>
            </p:cNvSpPr>
            <p:nvPr/>
          </p:nvSpPr>
          <p:spPr bwMode="auto">
            <a:xfrm>
              <a:off x="528" y="819"/>
              <a:ext cx="5509" cy="314"/>
            </a:xfrm>
            <a:prstGeom prst="rect">
              <a:avLst/>
            </a:prstGeom>
            <a:noFill/>
            <a:ln w="9525">
              <a:noFill/>
              <a:miter lim="800000"/>
              <a:headEnd/>
              <a:tailEnd/>
            </a:ln>
            <a:effectLst/>
          </p:spPr>
          <p:txBody>
            <a:bodyPr wrap="none">
              <a:spAutoFit/>
            </a:bodyPr>
            <a:lstStyle/>
            <a:p>
              <a:pPr>
                <a:lnSpc>
                  <a:spcPct val="150000"/>
                </a:lnSpc>
              </a:pPr>
              <a:r>
                <a:rPr lang="fr-FR" sz="2000" dirty="0"/>
                <a:t>L’analyse du comportement du consommateur permet à l’entreprise de : </a:t>
              </a:r>
              <a:endParaRPr lang="fr-FR" sz="2000" dirty="0">
                <a:sym typeface="Wingdings" pitchFamily="2" charset="2"/>
              </a:endParaRPr>
            </a:p>
          </p:txBody>
        </p:sp>
        <p:sp>
          <p:nvSpPr>
            <p:cNvPr id="76804" name="Text Box 4"/>
            <p:cNvSpPr txBox="1">
              <a:spLocks noChangeArrowheads="1"/>
            </p:cNvSpPr>
            <p:nvPr/>
          </p:nvSpPr>
          <p:spPr bwMode="auto">
            <a:xfrm>
              <a:off x="1806" y="1107"/>
              <a:ext cx="1863" cy="314"/>
            </a:xfrm>
            <a:prstGeom prst="rect">
              <a:avLst/>
            </a:prstGeom>
            <a:noFill/>
            <a:ln w="9525">
              <a:noFill/>
              <a:miter lim="800000"/>
              <a:headEnd/>
              <a:tailEnd/>
            </a:ln>
            <a:effectLst/>
          </p:spPr>
          <p:txBody>
            <a:bodyPr wrap="none">
              <a:spAutoFit/>
            </a:bodyPr>
            <a:lstStyle/>
            <a:p>
              <a:pPr algn="ctr">
                <a:lnSpc>
                  <a:spcPct val="150000"/>
                </a:lnSpc>
              </a:pPr>
              <a:r>
                <a:rPr lang="fr-FR" sz="2000" dirty="0">
                  <a:solidFill>
                    <a:schemeClr val="accent2"/>
                  </a:solidFill>
                  <a:sym typeface="Wingdings" pitchFamily="2" charset="2"/>
                </a:rPr>
                <a:t> </a:t>
              </a:r>
              <a:r>
                <a:rPr lang="fr-FR" sz="2000" dirty="0"/>
                <a:t>segmenter le marché</a:t>
              </a:r>
            </a:p>
          </p:txBody>
        </p:sp>
        <p:sp>
          <p:nvSpPr>
            <p:cNvPr id="76805" name="Text Box 5"/>
            <p:cNvSpPr txBox="1">
              <a:spLocks noChangeArrowheads="1"/>
            </p:cNvSpPr>
            <p:nvPr/>
          </p:nvSpPr>
          <p:spPr bwMode="auto">
            <a:xfrm>
              <a:off x="1824" y="1423"/>
              <a:ext cx="1610" cy="314"/>
            </a:xfrm>
            <a:prstGeom prst="rect">
              <a:avLst/>
            </a:prstGeom>
            <a:noFill/>
            <a:ln w="9525">
              <a:noFill/>
              <a:miter lim="800000"/>
              <a:headEnd/>
              <a:tailEnd/>
            </a:ln>
            <a:effectLst/>
          </p:spPr>
          <p:txBody>
            <a:bodyPr wrap="none">
              <a:spAutoFit/>
            </a:bodyPr>
            <a:lstStyle/>
            <a:p>
              <a:pPr algn="ctr">
                <a:lnSpc>
                  <a:spcPct val="150000"/>
                </a:lnSpc>
              </a:pPr>
              <a:r>
                <a:rPr lang="fr-FR" sz="2000" dirty="0">
                  <a:solidFill>
                    <a:schemeClr val="accent2"/>
                  </a:solidFill>
                  <a:sym typeface="Wingdings" pitchFamily="2" charset="2"/>
                </a:rPr>
                <a:t> </a:t>
              </a:r>
              <a:r>
                <a:rPr lang="fr-FR" sz="2000" dirty="0"/>
                <a:t>élaborer son offre</a:t>
              </a:r>
              <a:endParaRPr lang="fr-FR" sz="2000" dirty="0">
                <a:sym typeface="Wingdings" pitchFamily="2" charset="2"/>
              </a:endParaRPr>
            </a:p>
          </p:txBody>
        </p:sp>
        <p:sp>
          <p:nvSpPr>
            <p:cNvPr id="76806" name="Text Box 6"/>
            <p:cNvSpPr txBox="1">
              <a:spLocks noChangeArrowheads="1"/>
            </p:cNvSpPr>
            <p:nvPr/>
          </p:nvSpPr>
          <p:spPr bwMode="auto">
            <a:xfrm>
              <a:off x="971" y="1759"/>
              <a:ext cx="4145" cy="605"/>
            </a:xfrm>
            <a:prstGeom prst="rect">
              <a:avLst/>
            </a:prstGeom>
            <a:noFill/>
            <a:ln w="9525">
              <a:noFill/>
              <a:miter lim="800000"/>
              <a:headEnd/>
              <a:tailEnd/>
            </a:ln>
            <a:effectLst/>
          </p:spPr>
          <p:txBody>
            <a:bodyPr wrap="none">
              <a:spAutoFit/>
            </a:bodyPr>
            <a:lstStyle/>
            <a:p>
              <a:pPr lvl="4" algn="ctr">
                <a:lnSpc>
                  <a:spcPct val="150000"/>
                </a:lnSpc>
                <a:buFontTx/>
                <a:buChar char="•"/>
              </a:pPr>
              <a:r>
                <a:rPr lang="fr-FR" sz="2000"/>
                <a:t> différencier et positionner le produit</a:t>
              </a:r>
            </a:p>
            <a:p>
              <a:pPr lvl="4" algn="ctr">
                <a:lnSpc>
                  <a:spcPct val="150000"/>
                </a:lnSpc>
                <a:buFontTx/>
                <a:buChar char="•"/>
              </a:pPr>
              <a:r>
                <a:rPr lang="fr-FR" sz="2000"/>
                <a:t> mettre en place une politique de prix</a:t>
              </a:r>
              <a:endParaRPr lang="fr-FR" sz="2000">
                <a:sym typeface="Wingdings" pitchFamily="2" charset="2"/>
              </a:endParaRPr>
            </a:p>
          </p:txBody>
        </p:sp>
        <p:sp>
          <p:nvSpPr>
            <p:cNvPr id="76807" name="Text Box 7"/>
            <p:cNvSpPr txBox="1">
              <a:spLocks noChangeArrowheads="1"/>
            </p:cNvSpPr>
            <p:nvPr/>
          </p:nvSpPr>
          <p:spPr bwMode="auto">
            <a:xfrm>
              <a:off x="1670" y="2527"/>
              <a:ext cx="3247" cy="314"/>
            </a:xfrm>
            <a:prstGeom prst="rect">
              <a:avLst/>
            </a:prstGeom>
            <a:noFill/>
            <a:ln w="9525">
              <a:noFill/>
              <a:miter lim="800000"/>
              <a:headEnd/>
              <a:tailEnd/>
            </a:ln>
            <a:effectLst/>
          </p:spPr>
          <p:txBody>
            <a:bodyPr wrap="none">
              <a:spAutoFit/>
            </a:bodyPr>
            <a:lstStyle/>
            <a:p>
              <a:pPr algn="ctr">
                <a:lnSpc>
                  <a:spcPct val="150000"/>
                </a:lnSpc>
              </a:pPr>
              <a:r>
                <a:rPr lang="fr-FR" sz="2000">
                  <a:solidFill>
                    <a:schemeClr val="accent2"/>
                  </a:solidFill>
                  <a:sym typeface="Wingdings" pitchFamily="2" charset="2"/>
                </a:rPr>
                <a:t> </a:t>
              </a:r>
              <a:r>
                <a:rPr lang="fr-FR" sz="2000"/>
                <a:t>définir une stratégie de communication </a:t>
              </a:r>
              <a:endParaRPr lang="fr-FR" sz="2000">
                <a:sym typeface="Wingdings" pitchFamily="2" charset="2"/>
              </a:endParaRPr>
            </a:p>
          </p:txBody>
        </p:sp>
        <p:sp>
          <p:nvSpPr>
            <p:cNvPr id="76808" name="Text Box 8"/>
            <p:cNvSpPr txBox="1">
              <a:spLocks noChangeArrowheads="1"/>
            </p:cNvSpPr>
            <p:nvPr/>
          </p:nvSpPr>
          <p:spPr bwMode="auto">
            <a:xfrm>
              <a:off x="1720" y="2863"/>
              <a:ext cx="2513" cy="314"/>
            </a:xfrm>
            <a:prstGeom prst="rect">
              <a:avLst/>
            </a:prstGeom>
            <a:noFill/>
            <a:ln w="9525">
              <a:noFill/>
              <a:miter lim="800000"/>
              <a:headEnd/>
              <a:tailEnd/>
            </a:ln>
            <a:effectLst/>
          </p:spPr>
          <p:txBody>
            <a:bodyPr wrap="none">
              <a:spAutoFit/>
            </a:bodyPr>
            <a:lstStyle/>
            <a:p>
              <a:pPr algn="ctr">
                <a:lnSpc>
                  <a:spcPct val="150000"/>
                </a:lnSpc>
              </a:pPr>
              <a:r>
                <a:rPr lang="fr-FR" sz="2000">
                  <a:solidFill>
                    <a:schemeClr val="accent2"/>
                  </a:solidFill>
                  <a:sym typeface="Wingdings" pitchFamily="2" charset="2"/>
                </a:rPr>
                <a:t> </a:t>
              </a:r>
              <a:r>
                <a:rPr lang="fr-FR" sz="2000"/>
                <a:t>définir un plan de distribution</a:t>
              </a:r>
            </a:p>
          </p:txBody>
        </p:sp>
        <p:sp>
          <p:nvSpPr>
            <p:cNvPr id="76809" name="Text Box 9"/>
            <p:cNvSpPr txBox="1">
              <a:spLocks noChangeArrowheads="1"/>
            </p:cNvSpPr>
            <p:nvPr/>
          </p:nvSpPr>
          <p:spPr bwMode="auto">
            <a:xfrm>
              <a:off x="603" y="3121"/>
              <a:ext cx="1302" cy="430"/>
            </a:xfrm>
            <a:prstGeom prst="rect">
              <a:avLst/>
            </a:prstGeom>
            <a:noFill/>
            <a:ln w="9525">
              <a:noFill/>
              <a:miter lim="800000"/>
              <a:headEnd/>
              <a:tailEnd/>
            </a:ln>
            <a:effectLst/>
          </p:spPr>
          <p:txBody>
            <a:bodyPr wrap="none">
              <a:spAutoFit/>
            </a:bodyPr>
            <a:lstStyle/>
            <a:p>
              <a:pPr algn="ctr">
                <a:lnSpc>
                  <a:spcPct val="60000"/>
                </a:lnSpc>
              </a:pPr>
              <a:endParaRPr lang="fr-FR" sz="2000"/>
            </a:p>
            <a:p>
              <a:pPr algn="ctr">
                <a:lnSpc>
                  <a:spcPct val="150000"/>
                </a:lnSpc>
              </a:pPr>
              <a:r>
                <a:rPr lang="fr-FR" sz="2000"/>
                <a:t>Elle peut alors : </a:t>
              </a:r>
              <a:endParaRPr lang="fr-FR" sz="2000">
                <a:sym typeface="Wingdings" pitchFamily="2" charset="2"/>
              </a:endParaRPr>
            </a:p>
          </p:txBody>
        </p:sp>
        <p:sp>
          <p:nvSpPr>
            <p:cNvPr id="76810" name="Text Box 10"/>
            <p:cNvSpPr txBox="1">
              <a:spLocks noChangeArrowheads="1"/>
            </p:cNvSpPr>
            <p:nvPr/>
          </p:nvSpPr>
          <p:spPr bwMode="auto">
            <a:xfrm>
              <a:off x="1844" y="3555"/>
              <a:ext cx="4166" cy="605"/>
            </a:xfrm>
            <a:prstGeom prst="rect">
              <a:avLst/>
            </a:prstGeom>
            <a:noFill/>
            <a:ln w="9525">
              <a:noFill/>
              <a:miter lim="800000"/>
              <a:headEnd/>
              <a:tailEnd/>
            </a:ln>
            <a:effectLst/>
          </p:spPr>
          <p:txBody>
            <a:bodyPr wrap="none">
              <a:spAutoFit/>
            </a:bodyPr>
            <a:lstStyle/>
            <a:p>
              <a:pPr>
                <a:lnSpc>
                  <a:spcPct val="150000"/>
                </a:lnSpc>
              </a:pPr>
              <a:r>
                <a:rPr lang="fr-FR" sz="2000">
                  <a:solidFill>
                    <a:schemeClr val="accent2"/>
                  </a:solidFill>
                  <a:sym typeface="Wingdings" pitchFamily="2" charset="2"/>
                </a:rPr>
                <a:t> </a:t>
              </a:r>
              <a:r>
                <a:rPr lang="fr-FR" sz="2000">
                  <a:sym typeface="Wingdings" pitchFamily="2" charset="2"/>
                </a:rPr>
                <a:t>construire une marque forte</a:t>
              </a:r>
            </a:p>
            <a:p>
              <a:pPr>
                <a:lnSpc>
                  <a:spcPct val="150000"/>
                </a:lnSpc>
              </a:pPr>
              <a:r>
                <a:rPr lang="fr-FR" sz="2000">
                  <a:solidFill>
                    <a:schemeClr val="accent2"/>
                  </a:solidFill>
                  <a:sym typeface="Wingdings" pitchFamily="2" charset="2"/>
                </a:rPr>
                <a:t> </a:t>
              </a:r>
              <a:r>
                <a:rPr lang="fr-FR" sz="2000">
                  <a:sym typeface="Wingdings" pitchFamily="2" charset="2"/>
                </a:rPr>
                <a:t>établir des relations durables avec le consommateur</a:t>
              </a:r>
              <a:endParaRPr lang="fr-FR" sz="2000"/>
            </a:p>
          </p:txBody>
        </p:sp>
      </p:grpSp>
      <p:sp>
        <p:nvSpPr>
          <p:cNvPr id="2" name="Titre 1"/>
          <p:cNvSpPr>
            <a:spLocks noGrp="1"/>
          </p:cNvSpPr>
          <p:nvPr>
            <p:ph type="title"/>
          </p:nvPr>
        </p:nvSpPr>
        <p:spPr>
          <a:xfrm>
            <a:off x="839788" y="111697"/>
            <a:ext cx="10058400" cy="1609344"/>
          </a:xfrm>
        </p:spPr>
        <p:txBody>
          <a:bodyPr>
            <a:normAutofit/>
          </a:bodyPr>
          <a:lstStyle/>
          <a:p>
            <a:r>
              <a:rPr lang="fr-FR" sz="4000" dirty="0" smtClean="0"/>
              <a:t>Pour étudier le comportement du consommateur ?</a:t>
            </a:r>
            <a:endParaRPr lang="fr-FR" sz="4000" dirty="0"/>
          </a:p>
        </p:txBody>
      </p:sp>
    </p:spTree>
    <p:extLst>
      <p:ext uri="{BB962C8B-B14F-4D97-AF65-F5344CB8AC3E}">
        <p14:creationId xmlns:p14="http://schemas.microsoft.com/office/powerpoint/2010/main" val="198688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5" name="Group 3"/>
          <p:cNvGrpSpPr>
            <a:grpSpLocks/>
          </p:cNvGrpSpPr>
          <p:nvPr/>
        </p:nvGrpSpPr>
        <p:grpSpPr bwMode="auto">
          <a:xfrm>
            <a:off x="1828800" y="1143000"/>
            <a:ext cx="1600200" cy="609600"/>
            <a:chOff x="192" y="720"/>
            <a:chExt cx="1008" cy="384"/>
          </a:xfrm>
        </p:grpSpPr>
        <p:sp>
          <p:nvSpPr>
            <p:cNvPr id="79876" name="Text Box 4"/>
            <p:cNvSpPr txBox="1">
              <a:spLocks noChangeArrowheads="1"/>
            </p:cNvSpPr>
            <p:nvPr/>
          </p:nvSpPr>
          <p:spPr bwMode="auto">
            <a:xfrm>
              <a:off x="336" y="777"/>
              <a:ext cx="778" cy="250"/>
            </a:xfrm>
            <a:prstGeom prst="rect">
              <a:avLst/>
            </a:prstGeom>
            <a:noFill/>
            <a:ln w="9525">
              <a:noFill/>
              <a:miter lim="800000"/>
              <a:headEnd/>
              <a:tailEnd/>
            </a:ln>
            <a:effectLst/>
          </p:spPr>
          <p:txBody>
            <a:bodyPr>
              <a:spAutoFit/>
            </a:bodyPr>
            <a:lstStyle/>
            <a:p>
              <a:r>
                <a:rPr lang="fr-FR" sz="2000"/>
                <a:t>Explorer</a:t>
              </a:r>
            </a:p>
          </p:txBody>
        </p:sp>
        <p:sp>
          <p:nvSpPr>
            <p:cNvPr id="79877" name="Oval 5"/>
            <p:cNvSpPr>
              <a:spLocks noChangeArrowheads="1"/>
            </p:cNvSpPr>
            <p:nvPr/>
          </p:nvSpPr>
          <p:spPr bwMode="auto">
            <a:xfrm>
              <a:off x="192" y="720"/>
              <a:ext cx="1008" cy="384"/>
            </a:xfrm>
            <a:prstGeom prst="ellipse">
              <a:avLst/>
            </a:prstGeom>
            <a:noFill/>
            <a:ln w="9525">
              <a:solidFill>
                <a:schemeClr val="tx1"/>
              </a:solidFill>
              <a:round/>
              <a:headEnd/>
              <a:tailEnd/>
            </a:ln>
            <a:effectLst/>
          </p:spPr>
          <p:txBody>
            <a:bodyPr wrap="none" anchor="ctr"/>
            <a:lstStyle/>
            <a:p>
              <a:endParaRPr lang="fr-FR"/>
            </a:p>
          </p:txBody>
        </p:sp>
      </p:grpSp>
      <p:grpSp>
        <p:nvGrpSpPr>
          <p:cNvPr id="79878" name="Group 6"/>
          <p:cNvGrpSpPr>
            <a:grpSpLocks/>
          </p:cNvGrpSpPr>
          <p:nvPr/>
        </p:nvGrpSpPr>
        <p:grpSpPr bwMode="auto">
          <a:xfrm>
            <a:off x="1844675" y="3108325"/>
            <a:ext cx="1600200" cy="609600"/>
            <a:chOff x="202" y="1958"/>
            <a:chExt cx="1008" cy="384"/>
          </a:xfrm>
        </p:grpSpPr>
        <p:sp>
          <p:nvSpPr>
            <p:cNvPr id="79879" name="Text Box 7"/>
            <p:cNvSpPr txBox="1">
              <a:spLocks noChangeArrowheads="1"/>
            </p:cNvSpPr>
            <p:nvPr/>
          </p:nvSpPr>
          <p:spPr bwMode="auto">
            <a:xfrm>
              <a:off x="384" y="2006"/>
              <a:ext cx="778" cy="250"/>
            </a:xfrm>
            <a:prstGeom prst="rect">
              <a:avLst/>
            </a:prstGeom>
            <a:noFill/>
            <a:ln w="9525">
              <a:noFill/>
              <a:miter lim="800000"/>
              <a:headEnd/>
              <a:tailEnd/>
            </a:ln>
            <a:effectLst/>
          </p:spPr>
          <p:txBody>
            <a:bodyPr>
              <a:spAutoFit/>
            </a:bodyPr>
            <a:lstStyle/>
            <a:p>
              <a:r>
                <a:rPr lang="fr-FR" sz="2000"/>
                <a:t>Décrire</a:t>
              </a:r>
            </a:p>
          </p:txBody>
        </p:sp>
        <p:sp>
          <p:nvSpPr>
            <p:cNvPr id="79880" name="Oval 8"/>
            <p:cNvSpPr>
              <a:spLocks noChangeArrowheads="1"/>
            </p:cNvSpPr>
            <p:nvPr/>
          </p:nvSpPr>
          <p:spPr bwMode="auto">
            <a:xfrm>
              <a:off x="202" y="1958"/>
              <a:ext cx="1008" cy="384"/>
            </a:xfrm>
            <a:prstGeom prst="ellipse">
              <a:avLst/>
            </a:prstGeom>
            <a:noFill/>
            <a:ln w="9525">
              <a:solidFill>
                <a:schemeClr val="tx1"/>
              </a:solidFill>
              <a:round/>
              <a:headEnd/>
              <a:tailEnd/>
            </a:ln>
            <a:effectLst/>
          </p:spPr>
          <p:txBody>
            <a:bodyPr wrap="none" anchor="ctr"/>
            <a:lstStyle/>
            <a:p>
              <a:endParaRPr lang="fr-FR"/>
            </a:p>
          </p:txBody>
        </p:sp>
      </p:grpSp>
      <p:grpSp>
        <p:nvGrpSpPr>
          <p:cNvPr id="79881" name="Group 9"/>
          <p:cNvGrpSpPr>
            <a:grpSpLocks/>
          </p:cNvGrpSpPr>
          <p:nvPr/>
        </p:nvGrpSpPr>
        <p:grpSpPr bwMode="auto">
          <a:xfrm>
            <a:off x="1640737" y="5181600"/>
            <a:ext cx="1920875" cy="609600"/>
            <a:chOff x="202" y="3264"/>
            <a:chExt cx="1008" cy="384"/>
          </a:xfrm>
        </p:grpSpPr>
        <p:sp>
          <p:nvSpPr>
            <p:cNvPr id="79882" name="Text Box 10"/>
            <p:cNvSpPr txBox="1">
              <a:spLocks noChangeArrowheads="1"/>
            </p:cNvSpPr>
            <p:nvPr/>
          </p:nvSpPr>
          <p:spPr bwMode="auto">
            <a:xfrm>
              <a:off x="336" y="3312"/>
              <a:ext cx="778" cy="250"/>
            </a:xfrm>
            <a:prstGeom prst="rect">
              <a:avLst/>
            </a:prstGeom>
            <a:noFill/>
            <a:ln w="9525">
              <a:noFill/>
              <a:miter lim="800000"/>
              <a:headEnd/>
              <a:tailEnd/>
            </a:ln>
            <a:effectLst/>
          </p:spPr>
          <p:txBody>
            <a:bodyPr>
              <a:spAutoFit/>
            </a:bodyPr>
            <a:lstStyle/>
            <a:p>
              <a:r>
                <a:rPr lang="fr-FR" sz="2000"/>
                <a:t>Expliquer</a:t>
              </a:r>
            </a:p>
          </p:txBody>
        </p:sp>
        <p:sp>
          <p:nvSpPr>
            <p:cNvPr id="79883" name="Oval 11"/>
            <p:cNvSpPr>
              <a:spLocks noChangeArrowheads="1"/>
            </p:cNvSpPr>
            <p:nvPr/>
          </p:nvSpPr>
          <p:spPr bwMode="auto">
            <a:xfrm>
              <a:off x="202" y="3264"/>
              <a:ext cx="1008" cy="384"/>
            </a:xfrm>
            <a:prstGeom prst="ellipse">
              <a:avLst/>
            </a:prstGeom>
            <a:noFill/>
            <a:ln w="9525">
              <a:solidFill>
                <a:schemeClr val="tx1"/>
              </a:solidFill>
              <a:round/>
              <a:headEnd/>
              <a:tailEnd/>
            </a:ln>
            <a:effectLst/>
          </p:spPr>
          <p:txBody>
            <a:bodyPr wrap="none" anchor="ctr"/>
            <a:lstStyle/>
            <a:p>
              <a:endParaRPr lang="fr-FR"/>
            </a:p>
          </p:txBody>
        </p:sp>
      </p:grpSp>
      <p:grpSp>
        <p:nvGrpSpPr>
          <p:cNvPr id="79884" name="Group 12"/>
          <p:cNvGrpSpPr>
            <a:grpSpLocks/>
          </p:cNvGrpSpPr>
          <p:nvPr/>
        </p:nvGrpSpPr>
        <p:grpSpPr bwMode="auto">
          <a:xfrm>
            <a:off x="3657600" y="688975"/>
            <a:ext cx="6115050" cy="1631950"/>
            <a:chOff x="1344" y="434"/>
            <a:chExt cx="3852" cy="1028"/>
          </a:xfrm>
        </p:grpSpPr>
        <p:sp>
          <p:nvSpPr>
            <p:cNvPr id="79885" name="AutoShape 13"/>
            <p:cNvSpPr>
              <a:spLocks noChangeArrowheads="1"/>
            </p:cNvSpPr>
            <p:nvPr/>
          </p:nvSpPr>
          <p:spPr bwMode="auto">
            <a:xfrm rot="-5400000">
              <a:off x="1296" y="720"/>
              <a:ext cx="480" cy="384"/>
            </a:xfrm>
            <a:prstGeom prst="downArrow">
              <a:avLst>
                <a:gd name="adj1" fmla="val 50000"/>
                <a:gd name="adj2" fmla="val 25000"/>
              </a:avLst>
            </a:prstGeom>
            <a:solidFill>
              <a:schemeClr val="accent1">
                <a:lumMod val="20000"/>
                <a:lumOff val="80000"/>
              </a:schemeClr>
            </a:solidFill>
            <a:ln w="9525">
              <a:solidFill>
                <a:schemeClr val="tx1"/>
              </a:solidFill>
              <a:miter lim="800000"/>
              <a:headEnd/>
              <a:tailEnd/>
            </a:ln>
            <a:effectLst/>
          </p:spPr>
          <p:txBody>
            <a:bodyPr wrap="none" anchor="ctr"/>
            <a:lstStyle/>
            <a:p>
              <a:endParaRPr lang="fr-FR"/>
            </a:p>
          </p:txBody>
        </p:sp>
        <p:sp>
          <p:nvSpPr>
            <p:cNvPr id="79886" name="Text Box 14"/>
            <p:cNvSpPr txBox="1">
              <a:spLocks noChangeArrowheads="1"/>
            </p:cNvSpPr>
            <p:nvPr/>
          </p:nvSpPr>
          <p:spPr bwMode="auto">
            <a:xfrm>
              <a:off x="1872" y="434"/>
              <a:ext cx="3324" cy="1028"/>
            </a:xfrm>
            <a:prstGeom prst="rect">
              <a:avLst/>
            </a:prstGeom>
            <a:noFill/>
            <a:ln w="9525">
              <a:noFill/>
              <a:miter lim="800000"/>
              <a:headEnd/>
              <a:tailEnd/>
            </a:ln>
            <a:effectLst/>
          </p:spPr>
          <p:txBody>
            <a:bodyPr wrap="none">
              <a:spAutoFit/>
            </a:bodyPr>
            <a:lstStyle/>
            <a:p>
              <a:pPr>
                <a:buFont typeface="Wingdings" pitchFamily="2" charset="2"/>
                <a:buNone/>
              </a:pPr>
              <a:r>
                <a:rPr lang="fr-FR" sz="2000" dirty="0">
                  <a:latin typeface="Eras Medium ITC" pitchFamily="34" charset="0"/>
                </a:rPr>
                <a:t> </a:t>
              </a:r>
              <a:r>
                <a:rPr lang="fr-FR" sz="2000" dirty="0">
                  <a:solidFill>
                    <a:schemeClr val="accent2"/>
                  </a:solidFill>
                  <a:sym typeface="Wingdings" pitchFamily="2" charset="2"/>
                </a:rPr>
                <a:t> </a:t>
              </a:r>
              <a:r>
                <a:rPr lang="fr-FR" sz="2000" dirty="0"/>
                <a:t>Apprendre à connaître le consommateur</a:t>
              </a:r>
            </a:p>
            <a:p>
              <a:pPr>
                <a:buFont typeface="Wingdings" pitchFamily="2" charset="2"/>
                <a:buNone/>
              </a:pPr>
              <a:r>
                <a:rPr lang="fr-FR" sz="2000" dirty="0"/>
                <a:t> </a:t>
              </a:r>
              <a:r>
                <a:rPr lang="fr-FR" sz="2000" dirty="0">
                  <a:solidFill>
                    <a:schemeClr val="accent2"/>
                  </a:solidFill>
                  <a:sym typeface="Wingdings" pitchFamily="2" charset="2"/>
                </a:rPr>
                <a:t> </a:t>
              </a:r>
              <a:r>
                <a:rPr lang="fr-FR" sz="2000" dirty="0"/>
                <a:t>Générer des idées pour l’avenir</a:t>
              </a:r>
            </a:p>
            <a:p>
              <a:pPr>
                <a:buFont typeface="Wingdings" pitchFamily="2" charset="2"/>
                <a:buNone/>
              </a:pPr>
              <a:r>
                <a:rPr lang="fr-FR" sz="2000" dirty="0"/>
                <a:t> </a:t>
              </a:r>
              <a:r>
                <a:rPr lang="fr-FR" sz="2000" dirty="0">
                  <a:solidFill>
                    <a:schemeClr val="accent2"/>
                  </a:solidFill>
                  <a:sym typeface="Wingdings" pitchFamily="2" charset="2"/>
                </a:rPr>
                <a:t> </a:t>
              </a:r>
              <a:r>
                <a:rPr lang="fr-FR" sz="2000" dirty="0"/>
                <a:t>Déceler une tendance</a:t>
              </a:r>
            </a:p>
            <a:p>
              <a:pPr>
                <a:buFont typeface="Wingdings" pitchFamily="2" charset="2"/>
                <a:buNone/>
              </a:pPr>
              <a:r>
                <a:rPr lang="fr-FR" sz="2000" dirty="0"/>
                <a:t> </a:t>
              </a:r>
              <a:r>
                <a:rPr lang="fr-FR" sz="2000" dirty="0">
                  <a:solidFill>
                    <a:schemeClr val="accent2"/>
                  </a:solidFill>
                  <a:sym typeface="Wingdings" pitchFamily="2" charset="2"/>
                </a:rPr>
                <a:t> </a:t>
              </a:r>
              <a:r>
                <a:rPr lang="fr-FR" sz="2000" dirty="0"/>
                <a:t>Vérifier une intuition</a:t>
              </a:r>
            </a:p>
            <a:p>
              <a:pPr>
                <a:buFont typeface="Wingdings" pitchFamily="2" charset="2"/>
                <a:buNone/>
              </a:pPr>
              <a:r>
                <a:rPr lang="fr-FR" sz="2000" dirty="0"/>
                <a:t> </a:t>
              </a:r>
            </a:p>
          </p:txBody>
        </p:sp>
      </p:grpSp>
      <p:grpSp>
        <p:nvGrpSpPr>
          <p:cNvPr id="79887" name="Group 15"/>
          <p:cNvGrpSpPr>
            <a:grpSpLocks/>
          </p:cNvGrpSpPr>
          <p:nvPr/>
        </p:nvGrpSpPr>
        <p:grpSpPr bwMode="auto">
          <a:xfrm>
            <a:off x="3657600" y="2593976"/>
            <a:ext cx="7294563" cy="1323975"/>
            <a:chOff x="1344" y="1634"/>
            <a:chExt cx="4595" cy="834"/>
          </a:xfrm>
        </p:grpSpPr>
        <p:sp>
          <p:nvSpPr>
            <p:cNvPr id="79888" name="Text Box 16"/>
            <p:cNvSpPr txBox="1">
              <a:spLocks noChangeArrowheads="1"/>
            </p:cNvSpPr>
            <p:nvPr/>
          </p:nvSpPr>
          <p:spPr bwMode="auto">
            <a:xfrm>
              <a:off x="1872" y="1634"/>
              <a:ext cx="4067" cy="834"/>
            </a:xfrm>
            <a:prstGeom prst="rect">
              <a:avLst/>
            </a:prstGeom>
            <a:noFill/>
            <a:ln w="9525">
              <a:noFill/>
              <a:miter lim="800000"/>
              <a:headEnd/>
              <a:tailEnd/>
            </a:ln>
            <a:effectLst/>
          </p:spPr>
          <p:txBody>
            <a:bodyPr wrap="none">
              <a:spAutoFit/>
            </a:bodyPr>
            <a:lstStyle/>
            <a:p>
              <a:pPr>
                <a:buFont typeface="Wingdings" pitchFamily="2" charset="2"/>
                <a:buNone/>
              </a:pPr>
              <a:r>
                <a:rPr lang="fr-FR" sz="2000"/>
                <a:t> </a:t>
              </a:r>
              <a:r>
                <a:rPr lang="fr-FR" sz="2000">
                  <a:solidFill>
                    <a:schemeClr val="accent2"/>
                  </a:solidFill>
                  <a:sym typeface="Wingdings" pitchFamily="2" charset="2"/>
                </a:rPr>
                <a:t> </a:t>
              </a:r>
              <a:r>
                <a:rPr lang="fr-FR" sz="2000"/>
                <a:t>identifier les caractéristiques d’un segment</a:t>
              </a:r>
            </a:p>
            <a:p>
              <a:pPr>
                <a:buFont typeface="Wingdings" pitchFamily="2" charset="2"/>
                <a:buNone/>
              </a:pPr>
              <a:r>
                <a:rPr lang="fr-FR" sz="2000"/>
                <a:t> </a:t>
              </a:r>
              <a:r>
                <a:rPr lang="fr-FR" sz="2000">
                  <a:solidFill>
                    <a:schemeClr val="accent2"/>
                  </a:solidFill>
                  <a:sym typeface="Wingdings" pitchFamily="2" charset="2"/>
                </a:rPr>
                <a:t> </a:t>
              </a:r>
              <a:r>
                <a:rPr lang="fr-FR" sz="2000"/>
                <a:t>comparer 2 segments</a:t>
              </a:r>
            </a:p>
            <a:p>
              <a:pPr>
                <a:buFont typeface="Wingdings" pitchFamily="2" charset="2"/>
                <a:buNone/>
              </a:pPr>
              <a:r>
                <a:rPr lang="fr-FR" sz="2000"/>
                <a:t> </a:t>
              </a:r>
              <a:r>
                <a:rPr lang="fr-FR" sz="2000">
                  <a:solidFill>
                    <a:schemeClr val="accent2"/>
                  </a:solidFill>
                  <a:sym typeface="Wingdings" pitchFamily="2" charset="2"/>
                </a:rPr>
                <a:t> </a:t>
              </a:r>
              <a:r>
                <a:rPr lang="fr-FR" sz="2000"/>
                <a:t>suivre l’évolution des tendances de consommation</a:t>
              </a:r>
            </a:p>
            <a:p>
              <a:pPr>
                <a:buFont typeface="Wingdings" pitchFamily="2" charset="2"/>
                <a:buNone/>
              </a:pPr>
              <a:r>
                <a:rPr lang="fr-FR" sz="2000"/>
                <a:t> </a:t>
              </a:r>
              <a:r>
                <a:rPr lang="fr-FR" sz="2000">
                  <a:solidFill>
                    <a:schemeClr val="accent2"/>
                  </a:solidFill>
                  <a:sym typeface="Wingdings" pitchFamily="2" charset="2"/>
                </a:rPr>
                <a:t> </a:t>
              </a:r>
              <a:r>
                <a:rPr lang="fr-FR" sz="2000"/>
                <a:t>suivre les retombées d’une promo sur les ventes</a:t>
              </a:r>
            </a:p>
          </p:txBody>
        </p:sp>
        <p:sp>
          <p:nvSpPr>
            <p:cNvPr id="79889" name="AutoShape 17"/>
            <p:cNvSpPr>
              <a:spLocks noChangeArrowheads="1"/>
            </p:cNvSpPr>
            <p:nvPr/>
          </p:nvSpPr>
          <p:spPr bwMode="auto">
            <a:xfrm rot="-5400000">
              <a:off x="1296" y="1920"/>
              <a:ext cx="480" cy="384"/>
            </a:xfrm>
            <a:prstGeom prst="downArrow">
              <a:avLst>
                <a:gd name="adj1" fmla="val 50000"/>
                <a:gd name="adj2" fmla="val 25000"/>
              </a:avLst>
            </a:prstGeom>
            <a:solidFill>
              <a:schemeClr val="accent2">
                <a:lumMod val="20000"/>
                <a:lumOff val="80000"/>
              </a:schemeClr>
            </a:solidFill>
            <a:ln w="9525">
              <a:solidFill>
                <a:schemeClr val="tx1"/>
              </a:solidFill>
              <a:miter lim="800000"/>
              <a:headEnd/>
              <a:tailEnd/>
            </a:ln>
            <a:effectLst/>
          </p:spPr>
          <p:txBody>
            <a:bodyPr wrap="none" anchor="ctr"/>
            <a:lstStyle/>
            <a:p>
              <a:endParaRPr lang="fr-FR"/>
            </a:p>
          </p:txBody>
        </p:sp>
      </p:grpSp>
      <p:grpSp>
        <p:nvGrpSpPr>
          <p:cNvPr id="79890" name="Group 18"/>
          <p:cNvGrpSpPr>
            <a:grpSpLocks/>
          </p:cNvGrpSpPr>
          <p:nvPr/>
        </p:nvGrpSpPr>
        <p:grpSpPr bwMode="auto">
          <a:xfrm>
            <a:off x="3657601" y="4697414"/>
            <a:ext cx="8039100" cy="1938338"/>
            <a:chOff x="1344" y="2959"/>
            <a:chExt cx="5064" cy="1221"/>
          </a:xfrm>
        </p:grpSpPr>
        <p:sp>
          <p:nvSpPr>
            <p:cNvPr id="79891" name="AutoShape 19"/>
            <p:cNvSpPr>
              <a:spLocks noChangeArrowheads="1"/>
            </p:cNvSpPr>
            <p:nvPr/>
          </p:nvSpPr>
          <p:spPr bwMode="auto">
            <a:xfrm rot="-5400000">
              <a:off x="1296" y="3264"/>
              <a:ext cx="480" cy="384"/>
            </a:xfrm>
            <a:prstGeom prst="downArrow">
              <a:avLst>
                <a:gd name="adj1" fmla="val 50000"/>
                <a:gd name="adj2" fmla="val 25000"/>
              </a:avLst>
            </a:prstGeom>
            <a:solidFill>
              <a:schemeClr val="accent3">
                <a:lumMod val="20000"/>
                <a:lumOff val="80000"/>
              </a:schemeClr>
            </a:solidFill>
            <a:ln w="9525">
              <a:solidFill>
                <a:schemeClr val="tx1"/>
              </a:solidFill>
              <a:miter lim="800000"/>
              <a:headEnd/>
              <a:tailEnd/>
            </a:ln>
            <a:effectLst/>
          </p:spPr>
          <p:txBody>
            <a:bodyPr wrap="none" anchor="ctr"/>
            <a:lstStyle/>
            <a:p>
              <a:endParaRPr lang="fr-FR"/>
            </a:p>
          </p:txBody>
        </p:sp>
        <p:sp>
          <p:nvSpPr>
            <p:cNvPr id="79892" name="Text Box 20"/>
            <p:cNvSpPr txBox="1">
              <a:spLocks noChangeArrowheads="1"/>
            </p:cNvSpPr>
            <p:nvPr/>
          </p:nvSpPr>
          <p:spPr bwMode="auto">
            <a:xfrm>
              <a:off x="1824" y="2959"/>
              <a:ext cx="4584" cy="1221"/>
            </a:xfrm>
            <a:prstGeom prst="rect">
              <a:avLst/>
            </a:prstGeom>
            <a:noFill/>
            <a:ln w="9525">
              <a:noFill/>
              <a:miter lim="800000"/>
              <a:headEnd/>
              <a:tailEnd/>
            </a:ln>
            <a:effectLst/>
          </p:spPr>
          <p:txBody>
            <a:bodyPr wrap="none">
              <a:spAutoFit/>
            </a:bodyPr>
            <a:lstStyle/>
            <a:p>
              <a:pPr>
                <a:buFont typeface="Wingdings" pitchFamily="2" charset="2"/>
                <a:buNone/>
              </a:pPr>
              <a:r>
                <a:rPr lang="fr-FR" sz="2000"/>
                <a:t> </a:t>
              </a:r>
              <a:r>
                <a:rPr lang="fr-FR" sz="2000">
                  <a:solidFill>
                    <a:schemeClr val="accent2"/>
                  </a:solidFill>
                  <a:sym typeface="Wingdings" pitchFamily="2" charset="2"/>
                </a:rPr>
                <a:t> </a:t>
              </a:r>
              <a:r>
                <a:rPr lang="fr-FR" sz="2000">
                  <a:sym typeface="Wingdings" pitchFamily="2" charset="2"/>
                </a:rPr>
                <a:t>Q</a:t>
              </a:r>
              <a:r>
                <a:rPr lang="fr-FR" sz="2000"/>
                <a:t>uantifier l’influence de </a:t>
              </a:r>
              <a:r>
                <a:rPr lang="fr-FR" sz="2000">
                  <a:sym typeface="Symbol" pitchFamily="18" charset="2"/>
                </a:rPr>
                <a:t> variables sur le comportement</a:t>
              </a:r>
              <a:endParaRPr lang="fr-FR" sz="2000"/>
            </a:p>
            <a:p>
              <a:pPr>
                <a:buFont typeface="Wingdings" pitchFamily="2" charset="2"/>
                <a:buNone/>
              </a:pPr>
              <a:r>
                <a:rPr lang="fr-FR" sz="2000"/>
                <a:t> </a:t>
              </a:r>
              <a:r>
                <a:rPr lang="fr-FR" sz="2000">
                  <a:solidFill>
                    <a:schemeClr val="accent2"/>
                  </a:solidFill>
                  <a:sym typeface="Wingdings" pitchFamily="2" charset="2"/>
                </a:rPr>
                <a:t> </a:t>
              </a:r>
              <a:r>
                <a:rPr lang="fr-FR" sz="2000"/>
                <a:t>Comprendre l’impact de variables modératrices </a:t>
              </a:r>
            </a:p>
            <a:p>
              <a:pPr>
                <a:buFont typeface="Wingdings" pitchFamily="2" charset="2"/>
                <a:buNone/>
              </a:pPr>
              <a:r>
                <a:rPr lang="fr-FR" sz="2000"/>
                <a:t>    sur les liens : Promo – comportement, Variation </a:t>
              </a:r>
            </a:p>
            <a:p>
              <a:pPr>
                <a:buFont typeface="Wingdings" pitchFamily="2" charset="2"/>
                <a:buNone/>
              </a:pPr>
              <a:r>
                <a:rPr lang="fr-FR" sz="2000"/>
                <a:t>    de prix – comportement, changement de pack </a:t>
              </a:r>
            </a:p>
            <a:p>
              <a:pPr>
                <a:buFont typeface="Wingdings" pitchFamily="2" charset="2"/>
                <a:buNone/>
              </a:pPr>
              <a:r>
                <a:rPr lang="fr-FR" sz="2000"/>
                <a:t>    – comportement</a:t>
              </a:r>
            </a:p>
            <a:p>
              <a:pPr>
                <a:buFont typeface="Wingdings" pitchFamily="2" charset="2"/>
                <a:buNone/>
              </a:pPr>
              <a:r>
                <a:rPr lang="fr-FR" sz="2000"/>
                <a:t>	etc.</a:t>
              </a:r>
            </a:p>
          </p:txBody>
        </p:sp>
      </p:grpSp>
      <p:grpSp>
        <p:nvGrpSpPr>
          <p:cNvPr id="79893" name="Group 21"/>
          <p:cNvGrpSpPr>
            <a:grpSpLocks/>
          </p:cNvGrpSpPr>
          <p:nvPr/>
        </p:nvGrpSpPr>
        <p:grpSpPr bwMode="auto">
          <a:xfrm>
            <a:off x="2438400" y="1828800"/>
            <a:ext cx="457200" cy="3276600"/>
            <a:chOff x="576" y="1152"/>
            <a:chExt cx="288" cy="2064"/>
          </a:xfrm>
        </p:grpSpPr>
        <p:sp>
          <p:nvSpPr>
            <p:cNvPr id="79894" name="AutoShape 22"/>
            <p:cNvSpPr>
              <a:spLocks noChangeArrowheads="1"/>
            </p:cNvSpPr>
            <p:nvPr/>
          </p:nvSpPr>
          <p:spPr bwMode="auto">
            <a:xfrm>
              <a:off x="576" y="1152"/>
              <a:ext cx="288" cy="768"/>
            </a:xfrm>
            <a:prstGeom prst="downArrow">
              <a:avLst>
                <a:gd name="adj1" fmla="val 50000"/>
                <a:gd name="adj2" fmla="val 66667"/>
              </a:avLst>
            </a:prstGeom>
            <a:solidFill>
              <a:schemeClr val="bg2"/>
            </a:solidFill>
            <a:ln w="9525">
              <a:solidFill>
                <a:schemeClr val="tx1"/>
              </a:solidFill>
              <a:miter lim="800000"/>
              <a:headEnd/>
              <a:tailEnd/>
            </a:ln>
            <a:effectLst/>
          </p:spPr>
          <p:txBody>
            <a:bodyPr wrap="none" anchor="ctr"/>
            <a:lstStyle/>
            <a:p>
              <a:endParaRPr lang="fr-FR"/>
            </a:p>
          </p:txBody>
        </p:sp>
        <p:sp>
          <p:nvSpPr>
            <p:cNvPr id="79895" name="AutoShape 23"/>
            <p:cNvSpPr>
              <a:spLocks noChangeArrowheads="1"/>
            </p:cNvSpPr>
            <p:nvPr/>
          </p:nvSpPr>
          <p:spPr bwMode="auto">
            <a:xfrm>
              <a:off x="576" y="2400"/>
              <a:ext cx="288" cy="816"/>
            </a:xfrm>
            <a:prstGeom prst="downArrow">
              <a:avLst>
                <a:gd name="adj1" fmla="val 50000"/>
                <a:gd name="adj2" fmla="val 70833"/>
              </a:avLst>
            </a:prstGeom>
            <a:solidFill>
              <a:schemeClr val="bg2"/>
            </a:solidFill>
            <a:ln w="9525">
              <a:solidFill>
                <a:schemeClr val="tx1"/>
              </a:solidFill>
              <a:miter lim="800000"/>
              <a:headEnd/>
              <a:tailEnd/>
            </a:ln>
            <a:effectLst/>
          </p:spPr>
          <p:txBody>
            <a:bodyPr wrap="none" anchor="ctr"/>
            <a:lstStyle/>
            <a:p>
              <a:endParaRPr lang="fr-FR"/>
            </a:p>
          </p:txBody>
        </p:sp>
      </p:grpSp>
      <p:sp>
        <p:nvSpPr>
          <p:cNvPr id="24" name="Titre 1"/>
          <p:cNvSpPr txBox="1">
            <a:spLocks/>
          </p:cNvSpPr>
          <p:nvPr/>
        </p:nvSpPr>
        <p:spPr>
          <a:xfrm>
            <a:off x="839788" y="111697"/>
            <a:ext cx="10058400" cy="1609344"/>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fr-FR" sz="4000" dirty="0" smtClean="0"/>
              <a:t>Les objectifs de l’étude du comportement</a:t>
            </a:r>
            <a:endParaRPr lang="fr-FR" sz="4000" dirty="0"/>
          </a:p>
        </p:txBody>
      </p:sp>
    </p:spTree>
    <p:extLst>
      <p:ext uri="{BB962C8B-B14F-4D97-AF65-F5344CB8AC3E}">
        <p14:creationId xmlns:p14="http://schemas.microsoft.com/office/powerpoint/2010/main" val="156543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98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98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98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9884"/>
                                        </p:tgtEl>
                                        <p:attrNameLst>
                                          <p:attrName>style.visibility</p:attrName>
                                        </p:attrNameLst>
                                      </p:cBhvr>
                                      <p:to>
                                        <p:strVal val="visible"/>
                                      </p:to>
                                    </p:set>
                                    <p:animEffect transition="in" filter="wipe(left)">
                                      <p:cBhvr>
                                        <p:cTn id="19" dur="500"/>
                                        <p:tgtEl>
                                          <p:spTgt spid="7988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9887"/>
                                        </p:tgtEl>
                                        <p:attrNameLst>
                                          <p:attrName>style.visibility</p:attrName>
                                        </p:attrNameLst>
                                      </p:cBhvr>
                                      <p:to>
                                        <p:strVal val="visible"/>
                                      </p:to>
                                    </p:set>
                                    <p:animEffect transition="in" filter="wipe(left)">
                                      <p:cBhvr>
                                        <p:cTn id="24" dur="500"/>
                                        <p:tgtEl>
                                          <p:spTgt spid="7988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9890"/>
                                        </p:tgtEl>
                                        <p:attrNameLst>
                                          <p:attrName>style.visibility</p:attrName>
                                        </p:attrNameLst>
                                      </p:cBhvr>
                                      <p:to>
                                        <p:strVal val="visible"/>
                                      </p:to>
                                    </p:set>
                                    <p:animEffect transition="in" filter="wipe(left)">
                                      <p:cBhvr>
                                        <p:cTn id="29" dur="500"/>
                                        <p:tgtEl>
                                          <p:spTgt spid="7989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9893"/>
                                        </p:tgtEl>
                                        <p:attrNameLst>
                                          <p:attrName>style.visibility</p:attrName>
                                        </p:attrNameLst>
                                      </p:cBhvr>
                                      <p:to>
                                        <p:strVal val="visible"/>
                                      </p:to>
                                    </p:set>
                                    <p:animEffect transition="in" filter="wipe(up)">
                                      <p:cBhvr>
                                        <p:cTn id="34" dur="500"/>
                                        <p:tgtEl>
                                          <p:spTgt spid="79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Grp="1" noChangeArrowheads="1"/>
          </p:cNvSpPr>
          <p:nvPr>
            <p:ph type="ctrTitle"/>
          </p:nvPr>
        </p:nvSpPr>
        <p:spPr>
          <a:ln/>
        </p:spPr>
        <p:txBody>
          <a:bodyPr/>
          <a:lstStyle/>
          <a:p>
            <a:r>
              <a:rPr lang="fr-FR"/>
              <a:t>1.2. Comment ?</a:t>
            </a:r>
          </a:p>
        </p:txBody>
      </p:sp>
    </p:spTree>
    <p:extLst>
      <p:ext uri="{BB962C8B-B14F-4D97-AF65-F5344CB8AC3E}">
        <p14:creationId xmlns:p14="http://schemas.microsoft.com/office/powerpoint/2010/main" val="1133161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066801" y="311285"/>
            <a:ext cx="10058400" cy="1609344"/>
          </a:xfrm>
          <a:ln/>
        </p:spPr>
        <p:txBody>
          <a:bodyPr/>
          <a:lstStyle/>
          <a:p>
            <a:r>
              <a:rPr lang="fr-FR" sz="3200"/>
              <a:t>Le comportement du consommateur : ouvrir la boîte noire…</a:t>
            </a:r>
          </a:p>
        </p:txBody>
      </p:sp>
      <p:sp>
        <p:nvSpPr>
          <p:cNvPr id="180228" name="Text Box 4"/>
          <p:cNvSpPr txBox="1">
            <a:spLocks noChangeArrowheads="1"/>
          </p:cNvSpPr>
          <p:nvPr/>
        </p:nvSpPr>
        <p:spPr bwMode="auto">
          <a:xfrm>
            <a:off x="2135189" y="1557339"/>
            <a:ext cx="2447925" cy="5078313"/>
          </a:xfrm>
          <a:prstGeom prst="rect">
            <a:avLst/>
          </a:prstGeom>
          <a:solidFill>
            <a:schemeClr val="accent1">
              <a:lumMod val="20000"/>
              <a:lumOff val="80000"/>
            </a:schemeClr>
          </a:solidFill>
          <a:ln w="9525">
            <a:solidFill>
              <a:schemeClr val="accent2"/>
            </a:solidFill>
            <a:miter lim="800000"/>
            <a:headEnd/>
            <a:tailEnd/>
          </a:ln>
          <a:effectLst/>
        </p:spPr>
        <p:txBody>
          <a:bodyPr>
            <a:spAutoFit/>
          </a:bodyPr>
          <a:lstStyle/>
          <a:p>
            <a:pPr>
              <a:spcBef>
                <a:spcPct val="50000"/>
              </a:spcBef>
            </a:pPr>
            <a:r>
              <a:rPr lang="fr-FR" b="1"/>
              <a:t>Stimuli externes</a:t>
            </a:r>
          </a:p>
          <a:p>
            <a:pPr>
              <a:spcBef>
                <a:spcPct val="50000"/>
              </a:spcBef>
              <a:buFontTx/>
              <a:buChar char="•"/>
            </a:pPr>
            <a:r>
              <a:rPr lang="fr-FR" dirty="0"/>
              <a:t>Commerciaux : </a:t>
            </a:r>
          </a:p>
          <a:p>
            <a:pPr lvl="1">
              <a:spcBef>
                <a:spcPct val="50000"/>
              </a:spcBef>
              <a:buFontTx/>
              <a:buChar char="•"/>
            </a:pPr>
            <a:r>
              <a:rPr lang="fr-FR" dirty="0"/>
              <a:t>Produits</a:t>
            </a:r>
          </a:p>
          <a:p>
            <a:pPr lvl="1">
              <a:spcBef>
                <a:spcPct val="50000"/>
              </a:spcBef>
              <a:buFontTx/>
              <a:buChar char="•"/>
            </a:pPr>
            <a:r>
              <a:rPr lang="fr-FR" dirty="0"/>
              <a:t>Prix</a:t>
            </a:r>
          </a:p>
          <a:p>
            <a:pPr lvl="1">
              <a:spcBef>
                <a:spcPct val="50000"/>
              </a:spcBef>
              <a:buFontTx/>
              <a:buChar char="•"/>
            </a:pPr>
            <a:r>
              <a:rPr lang="fr-FR" dirty="0"/>
              <a:t>Distribution</a:t>
            </a:r>
          </a:p>
          <a:p>
            <a:pPr lvl="1">
              <a:spcBef>
                <a:spcPct val="50000"/>
              </a:spcBef>
              <a:buFontTx/>
              <a:buChar char="•"/>
            </a:pPr>
            <a:r>
              <a:rPr lang="fr-FR" dirty="0"/>
              <a:t>Communication</a:t>
            </a:r>
          </a:p>
          <a:p>
            <a:pPr>
              <a:spcBef>
                <a:spcPct val="50000"/>
              </a:spcBef>
              <a:buFontTx/>
              <a:buChar char="•"/>
            </a:pPr>
            <a:r>
              <a:rPr lang="fr-FR" dirty="0"/>
              <a:t>Autres :</a:t>
            </a:r>
          </a:p>
          <a:p>
            <a:pPr lvl="1">
              <a:spcBef>
                <a:spcPct val="50000"/>
              </a:spcBef>
              <a:buFontTx/>
              <a:buChar char="•"/>
            </a:pPr>
            <a:r>
              <a:rPr lang="fr-FR" dirty="0"/>
              <a:t>Politiques</a:t>
            </a:r>
          </a:p>
          <a:p>
            <a:pPr lvl="1">
              <a:spcBef>
                <a:spcPct val="50000"/>
              </a:spcBef>
              <a:buFontTx/>
              <a:buChar char="•"/>
            </a:pPr>
            <a:r>
              <a:rPr lang="fr-FR" dirty="0"/>
              <a:t>Économiques</a:t>
            </a:r>
          </a:p>
          <a:p>
            <a:pPr lvl="1">
              <a:spcBef>
                <a:spcPct val="50000"/>
              </a:spcBef>
              <a:buFontTx/>
              <a:buChar char="•"/>
            </a:pPr>
            <a:r>
              <a:rPr lang="fr-FR" dirty="0"/>
              <a:t>Technologiques,</a:t>
            </a:r>
          </a:p>
          <a:p>
            <a:pPr lvl="1">
              <a:spcBef>
                <a:spcPct val="50000"/>
              </a:spcBef>
              <a:buFontTx/>
              <a:buChar char="•"/>
            </a:pPr>
            <a:r>
              <a:rPr lang="fr-FR" dirty="0"/>
              <a:t>Sociaux-culturels</a:t>
            </a:r>
          </a:p>
        </p:txBody>
      </p:sp>
      <p:sp>
        <p:nvSpPr>
          <p:cNvPr id="180229" name="Text Box 5"/>
          <p:cNvSpPr txBox="1">
            <a:spLocks noChangeArrowheads="1"/>
          </p:cNvSpPr>
          <p:nvPr/>
        </p:nvSpPr>
        <p:spPr bwMode="auto">
          <a:xfrm>
            <a:off x="4872039" y="1557339"/>
            <a:ext cx="2447925" cy="4778375"/>
          </a:xfrm>
          <a:prstGeom prst="rect">
            <a:avLst/>
          </a:prstGeom>
          <a:solidFill>
            <a:schemeClr val="accent2">
              <a:lumMod val="20000"/>
              <a:lumOff val="80000"/>
            </a:schemeClr>
          </a:solidFill>
          <a:ln w="9525">
            <a:solidFill>
              <a:schemeClr val="accent2"/>
            </a:solidFill>
            <a:miter lim="800000"/>
            <a:headEnd/>
            <a:tailEnd/>
          </a:ln>
          <a:effectLst/>
        </p:spPr>
        <p:txBody>
          <a:bodyPr>
            <a:spAutoFit/>
          </a:bodyPr>
          <a:lstStyle/>
          <a:p>
            <a:pPr>
              <a:spcBef>
                <a:spcPct val="50000"/>
              </a:spcBef>
            </a:pPr>
            <a:r>
              <a:rPr lang="fr-FR" b="1"/>
              <a:t>Boite noire de l’acheteur</a:t>
            </a:r>
          </a:p>
          <a:p>
            <a:pPr>
              <a:spcBef>
                <a:spcPct val="50000"/>
              </a:spcBef>
              <a:buFontTx/>
              <a:buChar char="•"/>
            </a:pPr>
            <a:r>
              <a:rPr lang="fr-FR"/>
              <a:t>caractéristiques : </a:t>
            </a:r>
          </a:p>
          <a:p>
            <a:pPr lvl="1">
              <a:spcBef>
                <a:spcPct val="50000"/>
              </a:spcBef>
              <a:buFontTx/>
              <a:buChar char="•"/>
            </a:pPr>
            <a:r>
              <a:rPr lang="fr-FR"/>
              <a:t>culturelles</a:t>
            </a:r>
          </a:p>
          <a:p>
            <a:pPr lvl="1">
              <a:spcBef>
                <a:spcPct val="50000"/>
              </a:spcBef>
              <a:buFontTx/>
              <a:buChar char="•"/>
            </a:pPr>
            <a:r>
              <a:rPr lang="fr-FR"/>
              <a:t>sociales</a:t>
            </a:r>
          </a:p>
          <a:p>
            <a:pPr lvl="1">
              <a:spcBef>
                <a:spcPct val="50000"/>
              </a:spcBef>
              <a:buFontTx/>
              <a:buChar char="•"/>
            </a:pPr>
            <a:r>
              <a:rPr lang="fr-FR"/>
              <a:t>personnelles</a:t>
            </a:r>
          </a:p>
          <a:p>
            <a:pPr lvl="1">
              <a:spcBef>
                <a:spcPct val="50000"/>
              </a:spcBef>
              <a:buFontTx/>
              <a:buChar char="•"/>
            </a:pPr>
            <a:r>
              <a:rPr lang="fr-FR"/>
              <a:t>psychologiques</a:t>
            </a:r>
          </a:p>
          <a:p>
            <a:pPr>
              <a:spcBef>
                <a:spcPct val="50000"/>
              </a:spcBef>
              <a:buFontTx/>
              <a:buChar char="•"/>
            </a:pPr>
            <a:r>
              <a:rPr lang="fr-FR"/>
              <a:t>Processus d’achat :</a:t>
            </a:r>
          </a:p>
          <a:p>
            <a:pPr lvl="1">
              <a:spcBef>
                <a:spcPct val="50000"/>
              </a:spcBef>
              <a:buFontTx/>
              <a:buChar char="•"/>
            </a:pPr>
            <a:r>
              <a:rPr lang="fr-FR"/>
              <a:t>pb</a:t>
            </a:r>
          </a:p>
          <a:p>
            <a:pPr lvl="1">
              <a:spcBef>
                <a:spcPct val="50000"/>
              </a:spcBef>
              <a:buFontTx/>
              <a:buChar char="•"/>
            </a:pPr>
            <a:r>
              <a:rPr lang="fr-FR"/>
              <a:t>info</a:t>
            </a:r>
          </a:p>
          <a:p>
            <a:pPr lvl="1">
              <a:spcBef>
                <a:spcPct val="50000"/>
              </a:spcBef>
              <a:buFontTx/>
              <a:buChar char="•"/>
            </a:pPr>
            <a:r>
              <a:rPr lang="fr-FR"/>
              <a:t>évaluation</a:t>
            </a:r>
          </a:p>
          <a:p>
            <a:pPr lvl="1">
              <a:spcBef>
                <a:spcPct val="50000"/>
              </a:spcBef>
              <a:buFontTx/>
              <a:buChar char="•"/>
            </a:pPr>
            <a:r>
              <a:rPr lang="fr-FR"/>
              <a:t>achat</a:t>
            </a:r>
          </a:p>
        </p:txBody>
      </p:sp>
      <p:sp>
        <p:nvSpPr>
          <p:cNvPr id="180230" name="Text Box 6"/>
          <p:cNvSpPr txBox="1">
            <a:spLocks noChangeArrowheads="1"/>
          </p:cNvSpPr>
          <p:nvPr/>
        </p:nvSpPr>
        <p:spPr bwMode="auto">
          <a:xfrm>
            <a:off x="7751764" y="1557338"/>
            <a:ext cx="2447925" cy="2989262"/>
          </a:xfrm>
          <a:prstGeom prst="rect">
            <a:avLst/>
          </a:prstGeom>
          <a:solidFill>
            <a:schemeClr val="accent5">
              <a:lumMod val="20000"/>
              <a:lumOff val="80000"/>
            </a:schemeClr>
          </a:solidFill>
          <a:ln w="9525">
            <a:solidFill>
              <a:schemeClr val="accent2"/>
            </a:solidFill>
            <a:miter lim="800000"/>
            <a:headEnd/>
            <a:tailEnd/>
          </a:ln>
          <a:effectLst/>
        </p:spPr>
        <p:txBody>
          <a:bodyPr>
            <a:spAutoFit/>
          </a:bodyPr>
          <a:lstStyle/>
          <a:p>
            <a:pPr>
              <a:spcBef>
                <a:spcPct val="50000"/>
              </a:spcBef>
            </a:pPr>
            <a:r>
              <a:rPr lang="fr-FR" b="1"/>
              <a:t>Réponses de l’acheteur</a:t>
            </a:r>
          </a:p>
          <a:p>
            <a:pPr>
              <a:spcBef>
                <a:spcPct val="50000"/>
              </a:spcBef>
              <a:buFontTx/>
              <a:buChar char="•"/>
            </a:pPr>
            <a:r>
              <a:rPr lang="fr-FR"/>
              <a:t>Choix du produit</a:t>
            </a:r>
          </a:p>
          <a:p>
            <a:pPr>
              <a:spcBef>
                <a:spcPct val="50000"/>
              </a:spcBef>
              <a:buFontTx/>
              <a:buChar char="•"/>
            </a:pPr>
            <a:r>
              <a:rPr lang="fr-FR"/>
              <a:t>Choix de la marque</a:t>
            </a:r>
          </a:p>
          <a:p>
            <a:pPr>
              <a:spcBef>
                <a:spcPct val="50000"/>
              </a:spcBef>
              <a:buFontTx/>
              <a:buChar char="•"/>
            </a:pPr>
            <a:r>
              <a:rPr lang="fr-FR"/>
              <a:t>Choix du point de vente</a:t>
            </a:r>
          </a:p>
          <a:p>
            <a:pPr>
              <a:spcBef>
                <a:spcPct val="50000"/>
              </a:spcBef>
              <a:buFontTx/>
              <a:buChar char="•"/>
            </a:pPr>
            <a:r>
              <a:rPr lang="fr-FR"/>
              <a:t>Choix du moment</a:t>
            </a:r>
          </a:p>
          <a:p>
            <a:pPr>
              <a:spcBef>
                <a:spcPct val="50000"/>
              </a:spcBef>
              <a:buFontTx/>
              <a:buChar char="•"/>
            </a:pPr>
            <a:r>
              <a:rPr lang="fr-FR"/>
              <a:t>Choix du budget</a:t>
            </a:r>
          </a:p>
        </p:txBody>
      </p:sp>
      <p:sp>
        <p:nvSpPr>
          <p:cNvPr id="180231" name="AutoShape 7"/>
          <p:cNvSpPr>
            <a:spLocks noChangeArrowheads="1"/>
          </p:cNvSpPr>
          <p:nvPr/>
        </p:nvSpPr>
        <p:spPr bwMode="auto">
          <a:xfrm>
            <a:off x="4583114" y="3644900"/>
            <a:ext cx="217487" cy="71438"/>
          </a:xfrm>
          <a:prstGeom prst="rightArrow">
            <a:avLst>
              <a:gd name="adj1" fmla="val 50000"/>
              <a:gd name="adj2" fmla="val 76110"/>
            </a:avLst>
          </a:prstGeom>
          <a:solidFill>
            <a:schemeClr val="accent1"/>
          </a:solidFill>
          <a:ln w="9525">
            <a:solidFill>
              <a:schemeClr val="tx1"/>
            </a:solidFill>
            <a:miter lim="800000"/>
            <a:headEnd/>
            <a:tailEnd/>
          </a:ln>
          <a:effectLst/>
        </p:spPr>
        <p:txBody>
          <a:bodyPr wrap="none" anchor="ctr"/>
          <a:lstStyle/>
          <a:p>
            <a:endParaRPr lang="fr-FR"/>
          </a:p>
        </p:txBody>
      </p:sp>
      <p:sp>
        <p:nvSpPr>
          <p:cNvPr id="180232" name="AutoShape 8"/>
          <p:cNvSpPr>
            <a:spLocks noChangeArrowheads="1"/>
          </p:cNvSpPr>
          <p:nvPr/>
        </p:nvSpPr>
        <p:spPr bwMode="auto">
          <a:xfrm>
            <a:off x="7391400" y="3573464"/>
            <a:ext cx="217488" cy="71437"/>
          </a:xfrm>
          <a:prstGeom prst="rightArrow">
            <a:avLst>
              <a:gd name="adj1" fmla="val 50000"/>
              <a:gd name="adj2" fmla="val 76112"/>
            </a:avLst>
          </a:prstGeom>
          <a:solidFill>
            <a:schemeClr val="accent1"/>
          </a:solidFill>
          <a:ln w="9525">
            <a:solidFill>
              <a:schemeClr val="tx1"/>
            </a:solidFill>
            <a:miter lim="800000"/>
            <a:headEnd/>
            <a:tailEnd/>
          </a:ln>
          <a:effectLst/>
        </p:spPr>
        <p:txBody>
          <a:bodyPr wrap="none" anchor="ctr"/>
          <a:lstStyle/>
          <a:p>
            <a:endParaRPr lang="fr-FR"/>
          </a:p>
        </p:txBody>
      </p:sp>
    </p:spTree>
    <p:extLst>
      <p:ext uri="{BB962C8B-B14F-4D97-AF65-F5344CB8AC3E}">
        <p14:creationId xmlns:p14="http://schemas.microsoft.com/office/powerpoint/2010/main" val="68958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2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2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p:bldP spid="180229" grpId="0" animBg="1"/>
      <p:bldP spid="180230" grpId="0" animBg="1"/>
      <p:bldP spid="180231" grpId="0" animBg="1"/>
      <p:bldP spid="1802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ln/>
        </p:spPr>
        <p:txBody>
          <a:bodyPr/>
          <a:lstStyle/>
          <a:p>
            <a:r>
              <a:rPr lang="fr-FR"/>
              <a:t>Plan de la séance</a:t>
            </a:r>
          </a:p>
        </p:txBody>
      </p:sp>
      <p:sp>
        <p:nvSpPr>
          <p:cNvPr id="160771" name="Rectangle 3"/>
          <p:cNvSpPr>
            <a:spLocks noGrp="1" noChangeArrowheads="1"/>
          </p:cNvSpPr>
          <p:nvPr>
            <p:ph type="body" idx="1"/>
          </p:nvPr>
        </p:nvSpPr>
        <p:spPr>
          <a:xfrm>
            <a:off x="1981200" y="1600200"/>
            <a:ext cx="8362950" cy="4925144"/>
          </a:xfrm>
          <a:ln/>
        </p:spPr>
        <p:txBody>
          <a:bodyPr/>
          <a:lstStyle/>
          <a:p>
            <a:pPr marL="609600" indent="-609600">
              <a:buFontTx/>
              <a:buAutoNum type="arabicPeriod"/>
            </a:pPr>
            <a:r>
              <a:rPr lang="fr-FR" sz="2800" dirty="0"/>
              <a:t>Comprendre le consommateur …pourquoi et comment ?</a:t>
            </a:r>
          </a:p>
          <a:p>
            <a:pPr marL="609600" indent="-609600">
              <a:buFontTx/>
              <a:buAutoNum type="arabicPeriod"/>
            </a:pPr>
            <a:r>
              <a:rPr lang="fr-FR" sz="2800" dirty="0"/>
              <a:t>Modèles de base du comportement du consommateur : </a:t>
            </a:r>
          </a:p>
          <a:p>
            <a:pPr marL="990600" lvl="1" indent="-533400">
              <a:buFontTx/>
              <a:buAutoNum type="arabicPeriod"/>
            </a:pPr>
            <a:r>
              <a:rPr lang="fr-FR" sz="2400" b="1" dirty="0"/>
              <a:t>processus de prise de décision</a:t>
            </a:r>
          </a:p>
          <a:p>
            <a:pPr marL="990600" lvl="1" indent="-533400">
              <a:buFontTx/>
              <a:buAutoNum type="arabicPeriod"/>
            </a:pPr>
            <a:r>
              <a:rPr lang="fr-FR" sz="2400" dirty="0"/>
              <a:t>Processus élémentaires du </a:t>
            </a:r>
            <a:r>
              <a:rPr lang="fr-FR" sz="2400" dirty="0" smtClean="0"/>
              <a:t>comportement</a:t>
            </a:r>
            <a:endParaRPr lang="fr-FR" sz="2400" dirty="0"/>
          </a:p>
        </p:txBody>
      </p:sp>
    </p:spTree>
    <p:extLst>
      <p:ext uri="{BB962C8B-B14F-4D97-AF65-F5344CB8AC3E}">
        <p14:creationId xmlns:p14="http://schemas.microsoft.com/office/powerpoint/2010/main" val="269603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ctrTitle"/>
          </p:nvPr>
        </p:nvSpPr>
        <p:spPr>
          <a:xfrm>
            <a:off x="2208213" y="1773239"/>
            <a:ext cx="7772400" cy="2592387"/>
          </a:xfrm>
          <a:ln/>
        </p:spPr>
        <p:txBody>
          <a:bodyPr/>
          <a:lstStyle/>
          <a:p>
            <a:r>
              <a:rPr lang="fr-FR" sz="6000" dirty="0"/>
              <a:t>2. Modèles de base du comportement du consommateur</a:t>
            </a:r>
          </a:p>
        </p:txBody>
      </p:sp>
    </p:spTree>
    <p:extLst>
      <p:ext uri="{BB962C8B-B14F-4D97-AF65-F5344CB8AC3E}">
        <p14:creationId xmlns:p14="http://schemas.microsoft.com/office/powerpoint/2010/main" val="646969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ctrTitle"/>
          </p:nvPr>
        </p:nvSpPr>
        <p:spPr>
          <a:xfrm>
            <a:off x="2208213" y="1773239"/>
            <a:ext cx="7772400" cy="2592387"/>
          </a:xfrm>
          <a:ln/>
        </p:spPr>
        <p:txBody>
          <a:bodyPr/>
          <a:lstStyle/>
          <a:p>
            <a:r>
              <a:rPr lang="fr-FR" sz="6000" dirty="0"/>
              <a:t>2.1. Le processus de décision</a:t>
            </a:r>
          </a:p>
        </p:txBody>
      </p:sp>
    </p:spTree>
    <p:extLst>
      <p:ext uri="{BB962C8B-B14F-4D97-AF65-F5344CB8AC3E}">
        <p14:creationId xmlns:p14="http://schemas.microsoft.com/office/powerpoint/2010/main" val="1682964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104900" y="22152"/>
            <a:ext cx="10058400" cy="1609344"/>
          </a:xfrm>
          <a:ln/>
        </p:spPr>
        <p:txBody>
          <a:bodyPr/>
          <a:lstStyle/>
          <a:p>
            <a:pPr algn="ctr"/>
            <a:r>
              <a:rPr lang="fr-FR" dirty="0" smtClean="0"/>
              <a:t>Le </a:t>
            </a:r>
            <a:r>
              <a:rPr lang="fr-FR" dirty="0"/>
              <a:t>processus de décision</a:t>
            </a:r>
            <a:endParaRPr lang="en-US" dirty="0"/>
          </a:p>
        </p:txBody>
      </p:sp>
      <p:sp>
        <p:nvSpPr>
          <p:cNvPr id="191491" name="Text Box 3"/>
          <p:cNvSpPr txBox="1">
            <a:spLocks noChangeArrowheads="1"/>
          </p:cNvSpPr>
          <p:nvPr/>
        </p:nvSpPr>
        <p:spPr bwMode="auto">
          <a:xfrm>
            <a:off x="3352800" y="4391026"/>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Formation de préférences</a:t>
            </a:r>
          </a:p>
        </p:txBody>
      </p:sp>
      <p:sp>
        <p:nvSpPr>
          <p:cNvPr id="191492" name="Text Box 4"/>
          <p:cNvSpPr txBox="1">
            <a:spLocks noChangeArrowheads="1"/>
          </p:cNvSpPr>
          <p:nvPr/>
        </p:nvSpPr>
        <p:spPr bwMode="auto">
          <a:xfrm>
            <a:off x="3352800" y="3048001"/>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Perception et mémorisation </a:t>
            </a:r>
          </a:p>
        </p:txBody>
      </p:sp>
      <p:sp>
        <p:nvSpPr>
          <p:cNvPr id="191493" name="Text Box 5"/>
          <p:cNvSpPr txBox="1">
            <a:spLocks noChangeArrowheads="1"/>
          </p:cNvSpPr>
          <p:nvPr/>
        </p:nvSpPr>
        <p:spPr bwMode="auto">
          <a:xfrm>
            <a:off x="3352800" y="2362201"/>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Recherche d’information</a:t>
            </a:r>
          </a:p>
        </p:txBody>
      </p:sp>
      <p:sp>
        <p:nvSpPr>
          <p:cNvPr id="191494" name="Text Box 6"/>
          <p:cNvSpPr txBox="1">
            <a:spLocks noChangeArrowheads="1"/>
          </p:cNvSpPr>
          <p:nvPr/>
        </p:nvSpPr>
        <p:spPr bwMode="auto">
          <a:xfrm>
            <a:off x="2711450" y="1676401"/>
            <a:ext cx="6624638"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dirty="0"/>
              <a:t>Naissance du besoin : motivations et freins</a:t>
            </a:r>
          </a:p>
        </p:txBody>
      </p:sp>
      <p:sp>
        <p:nvSpPr>
          <p:cNvPr id="191495" name="Text Box 7"/>
          <p:cNvSpPr txBox="1">
            <a:spLocks noChangeArrowheads="1"/>
          </p:cNvSpPr>
          <p:nvPr/>
        </p:nvSpPr>
        <p:spPr bwMode="auto">
          <a:xfrm>
            <a:off x="3352800" y="3733801"/>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Formation / modification des attitudes</a:t>
            </a:r>
          </a:p>
        </p:txBody>
      </p:sp>
      <p:sp>
        <p:nvSpPr>
          <p:cNvPr id="191496" name="Text Box 8"/>
          <p:cNvSpPr txBox="1">
            <a:spLocks noChangeArrowheads="1"/>
          </p:cNvSpPr>
          <p:nvPr/>
        </p:nvSpPr>
        <p:spPr bwMode="auto">
          <a:xfrm>
            <a:off x="3352800" y="5029201"/>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Acte d’achat : intentions et achats</a:t>
            </a:r>
          </a:p>
        </p:txBody>
      </p:sp>
      <p:sp>
        <p:nvSpPr>
          <p:cNvPr id="191497" name="Text Box 9"/>
          <p:cNvSpPr txBox="1">
            <a:spLocks noChangeArrowheads="1"/>
          </p:cNvSpPr>
          <p:nvPr/>
        </p:nvSpPr>
        <p:spPr bwMode="auto">
          <a:xfrm>
            <a:off x="3352800" y="5638801"/>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Évaluation post-achat</a:t>
            </a:r>
          </a:p>
        </p:txBody>
      </p:sp>
      <p:sp>
        <p:nvSpPr>
          <p:cNvPr id="191498" name="Text Box 10"/>
          <p:cNvSpPr txBox="1">
            <a:spLocks noChangeArrowheads="1"/>
          </p:cNvSpPr>
          <p:nvPr/>
        </p:nvSpPr>
        <p:spPr bwMode="auto">
          <a:xfrm>
            <a:off x="3352800" y="6296026"/>
            <a:ext cx="5562600" cy="461665"/>
          </a:xfrm>
          <a:prstGeom prst="rect">
            <a:avLst/>
          </a:prstGeom>
          <a:solidFill>
            <a:srgbClr val="EAEAEA"/>
          </a:solidFill>
          <a:ln w="28575">
            <a:solidFill>
              <a:schemeClr val="accent2"/>
            </a:solidFill>
            <a:miter lim="800000"/>
            <a:headEnd/>
            <a:tailEnd/>
          </a:ln>
          <a:effectLst/>
        </p:spPr>
        <p:txBody>
          <a:bodyPr>
            <a:spAutoFit/>
          </a:bodyPr>
          <a:lstStyle/>
          <a:p>
            <a:pPr algn="ctr">
              <a:spcBef>
                <a:spcPct val="50000"/>
              </a:spcBef>
            </a:pPr>
            <a:r>
              <a:rPr lang="fr-FR" sz="2400"/>
              <a:t>Fidélité / Changement de marque</a:t>
            </a:r>
          </a:p>
        </p:txBody>
      </p:sp>
      <p:sp>
        <p:nvSpPr>
          <p:cNvPr id="191499" name="Line 11"/>
          <p:cNvSpPr>
            <a:spLocks noChangeShapeType="1"/>
          </p:cNvSpPr>
          <p:nvPr/>
        </p:nvSpPr>
        <p:spPr bwMode="auto">
          <a:xfrm>
            <a:off x="6096000" y="21336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0" name="Line 12"/>
          <p:cNvSpPr>
            <a:spLocks noChangeShapeType="1"/>
          </p:cNvSpPr>
          <p:nvPr/>
        </p:nvSpPr>
        <p:spPr bwMode="auto">
          <a:xfrm>
            <a:off x="6096000" y="28194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1" name="Line 13"/>
          <p:cNvSpPr>
            <a:spLocks noChangeShapeType="1"/>
          </p:cNvSpPr>
          <p:nvPr/>
        </p:nvSpPr>
        <p:spPr bwMode="auto">
          <a:xfrm>
            <a:off x="6096000" y="35052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2" name="Line 14"/>
          <p:cNvSpPr>
            <a:spLocks noChangeShapeType="1"/>
          </p:cNvSpPr>
          <p:nvPr/>
        </p:nvSpPr>
        <p:spPr bwMode="auto">
          <a:xfrm>
            <a:off x="6096000" y="41910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3" name="Line 15"/>
          <p:cNvSpPr>
            <a:spLocks noChangeShapeType="1"/>
          </p:cNvSpPr>
          <p:nvPr/>
        </p:nvSpPr>
        <p:spPr bwMode="auto">
          <a:xfrm>
            <a:off x="6096000" y="48768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4" name="Line 16"/>
          <p:cNvSpPr>
            <a:spLocks noChangeShapeType="1"/>
          </p:cNvSpPr>
          <p:nvPr/>
        </p:nvSpPr>
        <p:spPr bwMode="auto">
          <a:xfrm>
            <a:off x="6096000" y="5486400"/>
            <a:ext cx="0" cy="228600"/>
          </a:xfrm>
          <a:prstGeom prst="line">
            <a:avLst/>
          </a:prstGeom>
          <a:noFill/>
          <a:ln w="28575">
            <a:solidFill>
              <a:schemeClr val="accent2"/>
            </a:solidFill>
            <a:round/>
            <a:headEnd/>
            <a:tailEnd type="triangle" w="med" len="med"/>
          </a:ln>
          <a:effectLst/>
        </p:spPr>
        <p:txBody>
          <a:bodyPr/>
          <a:lstStyle/>
          <a:p>
            <a:endParaRPr lang="fr-FR"/>
          </a:p>
        </p:txBody>
      </p:sp>
      <p:sp>
        <p:nvSpPr>
          <p:cNvPr id="191505" name="Line 17"/>
          <p:cNvSpPr>
            <a:spLocks noChangeShapeType="1"/>
          </p:cNvSpPr>
          <p:nvPr/>
        </p:nvSpPr>
        <p:spPr bwMode="auto">
          <a:xfrm>
            <a:off x="6096000" y="6096000"/>
            <a:ext cx="0" cy="228600"/>
          </a:xfrm>
          <a:prstGeom prst="line">
            <a:avLst/>
          </a:prstGeom>
          <a:noFill/>
          <a:ln w="28575">
            <a:solidFill>
              <a:schemeClr val="accent2"/>
            </a:solidFill>
            <a:round/>
            <a:headEnd/>
            <a:tailEnd type="triangle" w="med" len="med"/>
          </a:ln>
          <a:effectLst/>
        </p:spPr>
        <p:txBody>
          <a:bodyPr/>
          <a:lstStyle/>
          <a:p>
            <a:endParaRPr lang="fr-FR"/>
          </a:p>
        </p:txBody>
      </p:sp>
      <p:cxnSp>
        <p:nvCxnSpPr>
          <p:cNvPr id="3" name="Connecteur en arc 2"/>
          <p:cNvCxnSpPr>
            <a:stCxn id="191498" idx="1"/>
            <a:endCxn id="191494" idx="1"/>
          </p:cNvCxnSpPr>
          <p:nvPr/>
        </p:nvCxnSpPr>
        <p:spPr>
          <a:xfrm rot="10800000">
            <a:off x="2711450" y="1907235"/>
            <a:ext cx="641350" cy="4619625"/>
          </a:xfrm>
          <a:prstGeom prst="curvedConnector3">
            <a:avLst>
              <a:gd name="adj1" fmla="val 135644"/>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79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14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1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14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5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14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15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14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5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14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15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14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91505"/>
                                        </p:tgtEl>
                                        <p:attrNameLst>
                                          <p:attrName>style.visibility</p:attrName>
                                        </p:attrNameLst>
                                      </p:cBhvr>
                                      <p:to>
                                        <p:strVal val="visible"/>
                                      </p:to>
                                    </p:set>
                                    <p:animEffect transition="in" filter="checkerboard(across)">
                                      <p:cBhvr>
                                        <p:cTn id="47" dur="500"/>
                                        <p:tgtEl>
                                          <p:spTgt spid="191505"/>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91498"/>
                                        </p:tgtEl>
                                        <p:attrNameLst>
                                          <p:attrName>style.visibility</p:attrName>
                                        </p:attrNameLst>
                                      </p:cBhvr>
                                      <p:to>
                                        <p:strVal val="visible"/>
                                      </p:to>
                                    </p:set>
                                    <p:animEffect transition="in" filter="checkerboard(across)">
                                      <p:cBhvr>
                                        <p:cTn id="50" dur="500"/>
                                        <p:tgtEl>
                                          <p:spTgt spid="19149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1505"/>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91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animBg="1"/>
      <p:bldP spid="191492" grpId="0" animBg="1"/>
      <p:bldP spid="191493" grpId="0" animBg="1"/>
      <p:bldP spid="191494" grpId="0" animBg="1"/>
      <p:bldP spid="191495" grpId="0" animBg="1"/>
      <p:bldP spid="191496" grpId="0" animBg="1"/>
      <p:bldP spid="191497" grpId="0" animBg="1"/>
      <p:bldP spid="191498" grpId="0" animBg="1"/>
      <p:bldP spid="191498" grpId="1" animBg="1"/>
      <p:bldP spid="191499" grpId="0" animBg="1"/>
      <p:bldP spid="191500" grpId="0" animBg="1"/>
      <p:bldP spid="191501" grpId="0" animBg="1"/>
      <p:bldP spid="191502" grpId="0" animBg="1"/>
      <p:bldP spid="191503" grpId="0" animBg="1"/>
      <p:bldP spid="191504" grpId="0" animBg="1"/>
      <p:bldP spid="191505" grpId="0" animBg="1"/>
      <p:bldP spid="19150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4"/>
          <p:cNvSpPr>
            <a:spLocks noGrp="1" noChangeArrowheads="1"/>
          </p:cNvSpPr>
          <p:nvPr>
            <p:ph type="ctrTitle"/>
          </p:nvPr>
        </p:nvSpPr>
        <p:spPr>
          <a:xfrm>
            <a:off x="2209800" y="1196975"/>
            <a:ext cx="7772400" cy="4032250"/>
          </a:xfrm>
          <a:ln>
            <a:noFill/>
          </a:ln>
        </p:spPr>
        <p:txBody>
          <a:bodyPr/>
          <a:lstStyle/>
          <a:p>
            <a:r>
              <a:rPr lang="fr-FR" sz="3600" dirty="0"/>
              <a:t>Ce qu’il y a de plus important, c’est d’anticiper les mouvements des consommateurs et d’aller à leur rencontre…</a:t>
            </a:r>
          </a:p>
        </p:txBody>
      </p:sp>
    </p:spTree>
    <p:extLst>
      <p:ext uri="{BB962C8B-B14F-4D97-AF65-F5344CB8AC3E}">
        <p14:creationId xmlns:p14="http://schemas.microsoft.com/office/powerpoint/2010/main" val="1490854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ext Box 3"/>
          <p:cNvSpPr txBox="1">
            <a:spLocks noChangeArrowheads="1"/>
          </p:cNvSpPr>
          <p:nvPr/>
        </p:nvSpPr>
        <p:spPr bwMode="auto">
          <a:xfrm>
            <a:off x="2438401" y="1465264"/>
            <a:ext cx="1734770" cy="400110"/>
          </a:xfrm>
          <a:prstGeom prst="rect">
            <a:avLst/>
          </a:prstGeom>
          <a:noFill/>
          <a:ln w="9525">
            <a:noFill/>
            <a:miter lim="800000"/>
            <a:headEnd/>
            <a:tailEnd/>
          </a:ln>
          <a:effectLst/>
        </p:spPr>
        <p:txBody>
          <a:bodyPr wrap="none">
            <a:spAutoFit/>
          </a:bodyPr>
          <a:lstStyle/>
          <a:p>
            <a:r>
              <a:rPr lang="fr-FR" sz="2000" b="1"/>
              <a:t>Les sources </a:t>
            </a:r>
          </a:p>
        </p:txBody>
      </p:sp>
      <p:sp>
        <p:nvSpPr>
          <p:cNvPr id="87044" name="Text Box 4"/>
          <p:cNvSpPr txBox="1">
            <a:spLocks noChangeArrowheads="1"/>
          </p:cNvSpPr>
          <p:nvPr/>
        </p:nvSpPr>
        <p:spPr bwMode="auto">
          <a:xfrm>
            <a:off x="5486400" y="1465264"/>
            <a:ext cx="1313180" cy="400110"/>
          </a:xfrm>
          <a:prstGeom prst="rect">
            <a:avLst/>
          </a:prstGeom>
          <a:noFill/>
          <a:ln w="9525">
            <a:noFill/>
            <a:miter lim="800000"/>
            <a:headEnd/>
            <a:tailEnd/>
          </a:ln>
          <a:effectLst/>
        </p:spPr>
        <p:txBody>
          <a:bodyPr wrap="none">
            <a:spAutoFit/>
          </a:bodyPr>
          <a:lstStyle/>
          <a:p>
            <a:r>
              <a:rPr lang="fr-FR" sz="2000" b="1"/>
              <a:t>Le choix </a:t>
            </a:r>
          </a:p>
        </p:txBody>
      </p:sp>
      <p:sp>
        <p:nvSpPr>
          <p:cNvPr id="87045" name="Text Box 5"/>
          <p:cNvSpPr txBox="1">
            <a:spLocks noChangeArrowheads="1"/>
          </p:cNvSpPr>
          <p:nvPr/>
        </p:nvSpPr>
        <p:spPr bwMode="auto">
          <a:xfrm>
            <a:off x="8077201" y="1465264"/>
            <a:ext cx="2501006" cy="400110"/>
          </a:xfrm>
          <a:prstGeom prst="rect">
            <a:avLst/>
          </a:prstGeom>
          <a:noFill/>
          <a:ln w="9525">
            <a:noFill/>
            <a:miter lim="800000"/>
            <a:headEnd/>
            <a:tailEnd/>
          </a:ln>
          <a:effectLst/>
        </p:spPr>
        <p:txBody>
          <a:bodyPr wrap="none">
            <a:spAutoFit/>
          </a:bodyPr>
          <a:lstStyle/>
          <a:p>
            <a:r>
              <a:rPr lang="fr-FR" sz="2000" b="1"/>
              <a:t>La consommation </a:t>
            </a:r>
          </a:p>
        </p:txBody>
      </p:sp>
      <p:grpSp>
        <p:nvGrpSpPr>
          <p:cNvPr id="87046" name="Group 6"/>
          <p:cNvGrpSpPr>
            <a:grpSpLocks/>
          </p:cNvGrpSpPr>
          <p:nvPr/>
        </p:nvGrpSpPr>
        <p:grpSpPr bwMode="auto">
          <a:xfrm>
            <a:off x="1905000" y="2438400"/>
            <a:ext cx="2209800" cy="2743200"/>
            <a:chOff x="240" y="1536"/>
            <a:chExt cx="1392" cy="1728"/>
          </a:xfrm>
          <a:solidFill>
            <a:schemeClr val="accent1">
              <a:lumMod val="20000"/>
              <a:lumOff val="80000"/>
            </a:schemeClr>
          </a:solidFill>
        </p:grpSpPr>
        <p:sp>
          <p:nvSpPr>
            <p:cNvPr id="87047" name="Rectangle 7"/>
            <p:cNvSpPr>
              <a:spLocks noChangeArrowheads="1"/>
            </p:cNvSpPr>
            <p:nvPr/>
          </p:nvSpPr>
          <p:spPr bwMode="auto">
            <a:xfrm>
              <a:off x="240" y="1536"/>
              <a:ext cx="1392" cy="1728"/>
            </a:xfrm>
            <a:prstGeom prst="rect">
              <a:avLst/>
            </a:prstGeom>
            <a:grpFill/>
            <a:ln w="9525">
              <a:solidFill>
                <a:schemeClr val="tx1"/>
              </a:solidFill>
              <a:miter lim="800000"/>
              <a:headEnd/>
              <a:tailEnd/>
            </a:ln>
            <a:effectLst/>
          </p:spPr>
          <p:txBody>
            <a:bodyPr wrap="none" anchor="ctr"/>
            <a:lstStyle/>
            <a:p>
              <a:endParaRPr lang="fr-FR"/>
            </a:p>
          </p:txBody>
        </p:sp>
        <p:sp>
          <p:nvSpPr>
            <p:cNvPr id="87048" name="Text Box 8"/>
            <p:cNvSpPr txBox="1">
              <a:spLocks noChangeArrowheads="1"/>
            </p:cNvSpPr>
            <p:nvPr/>
          </p:nvSpPr>
          <p:spPr bwMode="auto">
            <a:xfrm>
              <a:off x="338" y="1624"/>
              <a:ext cx="1154" cy="1415"/>
            </a:xfrm>
            <a:prstGeom prst="rect">
              <a:avLst/>
            </a:prstGeom>
            <a:grpFill/>
            <a:ln w="9525">
              <a:noFill/>
              <a:miter lim="800000"/>
              <a:headEnd/>
              <a:tailEnd/>
            </a:ln>
            <a:effectLst/>
          </p:spPr>
          <p:txBody>
            <a:bodyPr wrap="none">
              <a:spAutoFit/>
            </a:bodyPr>
            <a:lstStyle/>
            <a:p>
              <a:pPr algn="ctr"/>
              <a:r>
                <a:rPr lang="fr-FR" sz="2000"/>
                <a:t>Les croyances</a:t>
              </a:r>
            </a:p>
            <a:p>
              <a:pPr algn="ctr"/>
              <a:endParaRPr lang="fr-FR" sz="2000"/>
            </a:p>
            <a:p>
              <a:pPr algn="ctr"/>
              <a:endParaRPr lang="fr-FR" sz="2000"/>
            </a:p>
            <a:p>
              <a:pPr algn="ctr"/>
              <a:r>
                <a:rPr lang="fr-FR" sz="2000"/>
                <a:t>Le besoin</a:t>
              </a:r>
            </a:p>
            <a:p>
              <a:pPr algn="ctr"/>
              <a:endParaRPr lang="fr-FR" sz="2000"/>
            </a:p>
            <a:p>
              <a:pPr algn="ctr"/>
              <a:endParaRPr lang="fr-FR" sz="2000"/>
            </a:p>
            <a:p>
              <a:pPr algn="ctr"/>
              <a:r>
                <a:rPr lang="fr-FR" sz="2000"/>
                <a:t>Le désir </a:t>
              </a:r>
            </a:p>
          </p:txBody>
        </p:sp>
        <p:sp>
          <p:nvSpPr>
            <p:cNvPr id="87049" name="Line 9"/>
            <p:cNvSpPr>
              <a:spLocks noChangeShapeType="1"/>
            </p:cNvSpPr>
            <p:nvPr/>
          </p:nvSpPr>
          <p:spPr bwMode="auto">
            <a:xfrm>
              <a:off x="864" y="1872"/>
              <a:ext cx="0" cy="288"/>
            </a:xfrm>
            <a:prstGeom prst="line">
              <a:avLst/>
            </a:prstGeom>
            <a:grpFill/>
            <a:ln w="9525">
              <a:solidFill>
                <a:schemeClr val="tx1"/>
              </a:solidFill>
              <a:round/>
              <a:headEnd/>
              <a:tailEnd type="triangle" w="med" len="med"/>
            </a:ln>
            <a:effectLst/>
          </p:spPr>
          <p:txBody>
            <a:bodyPr/>
            <a:lstStyle/>
            <a:p>
              <a:endParaRPr lang="fr-FR"/>
            </a:p>
          </p:txBody>
        </p:sp>
        <p:sp>
          <p:nvSpPr>
            <p:cNvPr id="87050" name="Line 10"/>
            <p:cNvSpPr>
              <a:spLocks noChangeShapeType="1"/>
            </p:cNvSpPr>
            <p:nvPr/>
          </p:nvSpPr>
          <p:spPr bwMode="auto">
            <a:xfrm>
              <a:off x="864" y="2496"/>
              <a:ext cx="0" cy="288"/>
            </a:xfrm>
            <a:prstGeom prst="line">
              <a:avLst/>
            </a:prstGeom>
            <a:grpFill/>
            <a:ln w="9525">
              <a:solidFill>
                <a:schemeClr val="tx1"/>
              </a:solidFill>
              <a:round/>
              <a:headEnd/>
              <a:tailEnd type="triangle" w="med" len="med"/>
            </a:ln>
            <a:effectLst/>
          </p:spPr>
          <p:txBody>
            <a:bodyPr/>
            <a:lstStyle/>
            <a:p>
              <a:endParaRPr lang="fr-FR"/>
            </a:p>
          </p:txBody>
        </p:sp>
      </p:grpSp>
      <p:grpSp>
        <p:nvGrpSpPr>
          <p:cNvPr id="87051" name="Group 11"/>
          <p:cNvGrpSpPr>
            <a:grpSpLocks/>
          </p:cNvGrpSpPr>
          <p:nvPr/>
        </p:nvGrpSpPr>
        <p:grpSpPr bwMode="auto">
          <a:xfrm>
            <a:off x="5029200" y="2438400"/>
            <a:ext cx="2209800" cy="2743200"/>
            <a:chOff x="2208" y="1536"/>
            <a:chExt cx="1392" cy="1728"/>
          </a:xfrm>
          <a:solidFill>
            <a:schemeClr val="accent2">
              <a:lumMod val="20000"/>
              <a:lumOff val="80000"/>
            </a:schemeClr>
          </a:solidFill>
        </p:grpSpPr>
        <p:sp>
          <p:nvSpPr>
            <p:cNvPr id="87052" name="Rectangle 12"/>
            <p:cNvSpPr>
              <a:spLocks noChangeArrowheads="1"/>
            </p:cNvSpPr>
            <p:nvPr/>
          </p:nvSpPr>
          <p:spPr bwMode="auto">
            <a:xfrm>
              <a:off x="2208" y="1536"/>
              <a:ext cx="1392" cy="1728"/>
            </a:xfrm>
            <a:prstGeom prst="rect">
              <a:avLst/>
            </a:prstGeom>
            <a:grpFill/>
            <a:ln w="9525">
              <a:solidFill>
                <a:schemeClr val="tx1"/>
              </a:solidFill>
              <a:miter lim="800000"/>
              <a:headEnd/>
              <a:tailEnd/>
            </a:ln>
            <a:effectLst/>
          </p:spPr>
          <p:txBody>
            <a:bodyPr wrap="none" anchor="ctr"/>
            <a:lstStyle/>
            <a:p>
              <a:endParaRPr lang="fr-FR"/>
            </a:p>
          </p:txBody>
        </p:sp>
        <p:sp>
          <p:nvSpPr>
            <p:cNvPr id="87053" name="Text Box 13"/>
            <p:cNvSpPr txBox="1">
              <a:spLocks noChangeArrowheads="1"/>
            </p:cNvSpPr>
            <p:nvPr/>
          </p:nvSpPr>
          <p:spPr bwMode="auto">
            <a:xfrm>
              <a:off x="2310" y="1615"/>
              <a:ext cx="1171" cy="1415"/>
            </a:xfrm>
            <a:prstGeom prst="rect">
              <a:avLst/>
            </a:prstGeom>
            <a:grpFill/>
            <a:ln w="9525">
              <a:noFill/>
              <a:miter lim="800000"/>
              <a:headEnd/>
              <a:tailEnd/>
            </a:ln>
            <a:effectLst/>
          </p:spPr>
          <p:txBody>
            <a:bodyPr wrap="none">
              <a:spAutoFit/>
            </a:bodyPr>
            <a:lstStyle/>
            <a:p>
              <a:pPr algn="ctr"/>
              <a:r>
                <a:rPr lang="fr-FR" sz="2000"/>
                <a:t>L’information </a:t>
              </a:r>
            </a:p>
            <a:p>
              <a:pPr algn="ctr"/>
              <a:endParaRPr lang="fr-FR" sz="2000"/>
            </a:p>
            <a:p>
              <a:pPr algn="ctr"/>
              <a:endParaRPr lang="fr-FR" sz="2000"/>
            </a:p>
            <a:p>
              <a:pPr algn="ctr"/>
              <a:r>
                <a:rPr lang="fr-FR" sz="2000"/>
                <a:t>L’évaluation</a:t>
              </a:r>
            </a:p>
            <a:p>
              <a:pPr algn="ctr"/>
              <a:endParaRPr lang="fr-FR" sz="2000"/>
            </a:p>
            <a:p>
              <a:pPr algn="ctr"/>
              <a:endParaRPr lang="fr-FR" sz="2000"/>
            </a:p>
            <a:p>
              <a:pPr algn="ctr"/>
              <a:r>
                <a:rPr lang="fr-FR" sz="2000"/>
                <a:t>L’interruption </a:t>
              </a:r>
            </a:p>
          </p:txBody>
        </p:sp>
        <p:sp>
          <p:nvSpPr>
            <p:cNvPr id="87054" name="Line 14"/>
            <p:cNvSpPr>
              <a:spLocks noChangeShapeType="1"/>
            </p:cNvSpPr>
            <p:nvPr/>
          </p:nvSpPr>
          <p:spPr bwMode="auto">
            <a:xfrm>
              <a:off x="2880" y="1872"/>
              <a:ext cx="0" cy="288"/>
            </a:xfrm>
            <a:prstGeom prst="line">
              <a:avLst/>
            </a:prstGeom>
            <a:grpFill/>
            <a:ln w="9525">
              <a:solidFill>
                <a:schemeClr val="tx1"/>
              </a:solidFill>
              <a:round/>
              <a:headEnd/>
              <a:tailEnd type="triangle" w="med" len="med"/>
            </a:ln>
            <a:effectLst/>
          </p:spPr>
          <p:txBody>
            <a:bodyPr/>
            <a:lstStyle/>
            <a:p>
              <a:endParaRPr lang="fr-FR"/>
            </a:p>
          </p:txBody>
        </p:sp>
        <p:sp>
          <p:nvSpPr>
            <p:cNvPr id="87055" name="Line 15"/>
            <p:cNvSpPr>
              <a:spLocks noChangeShapeType="1"/>
            </p:cNvSpPr>
            <p:nvPr/>
          </p:nvSpPr>
          <p:spPr bwMode="auto">
            <a:xfrm>
              <a:off x="2880" y="2496"/>
              <a:ext cx="0" cy="288"/>
            </a:xfrm>
            <a:prstGeom prst="line">
              <a:avLst/>
            </a:prstGeom>
            <a:grpFill/>
            <a:ln w="9525">
              <a:solidFill>
                <a:schemeClr val="tx1"/>
              </a:solidFill>
              <a:round/>
              <a:headEnd/>
              <a:tailEnd type="triangle" w="med" len="med"/>
            </a:ln>
            <a:effectLst/>
          </p:spPr>
          <p:txBody>
            <a:bodyPr/>
            <a:lstStyle/>
            <a:p>
              <a:endParaRPr lang="fr-FR"/>
            </a:p>
          </p:txBody>
        </p:sp>
      </p:grpSp>
      <p:grpSp>
        <p:nvGrpSpPr>
          <p:cNvPr id="87056" name="Group 16"/>
          <p:cNvGrpSpPr>
            <a:grpSpLocks/>
          </p:cNvGrpSpPr>
          <p:nvPr/>
        </p:nvGrpSpPr>
        <p:grpSpPr bwMode="auto">
          <a:xfrm>
            <a:off x="8153400" y="2438400"/>
            <a:ext cx="2209800" cy="2743200"/>
            <a:chOff x="4176" y="1536"/>
            <a:chExt cx="1392" cy="1728"/>
          </a:xfrm>
        </p:grpSpPr>
        <p:sp>
          <p:nvSpPr>
            <p:cNvPr id="87057" name="Rectangle 17"/>
            <p:cNvSpPr>
              <a:spLocks noChangeArrowheads="1"/>
            </p:cNvSpPr>
            <p:nvPr/>
          </p:nvSpPr>
          <p:spPr bwMode="auto">
            <a:xfrm>
              <a:off x="4176" y="1536"/>
              <a:ext cx="1392" cy="1728"/>
            </a:xfrm>
            <a:prstGeom prst="rect">
              <a:avLst/>
            </a:prstGeom>
            <a:solidFill>
              <a:srgbClr val="E7E5FF"/>
            </a:solidFill>
            <a:ln w="9525">
              <a:solidFill>
                <a:schemeClr val="tx1"/>
              </a:solidFill>
              <a:miter lim="800000"/>
              <a:headEnd/>
              <a:tailEnd/>
            </a:ln>
            <a:effectLst/>
          </p:spPr>
          <p:txBody>
            <a:bodyPr wrap="none" anchor="ctr"/>
            <a:lstStyle/>
            <a:p>
              <a:endParaRPr lang="fr-FR"/>
            </a:p>
          </p:txBody>
        </p:sp>
        <p:sp>
          <p:nvSpPr>
            <p:cNvPr id="87058" name="Text Box 18"/>
            <p:cNvSpPr txBox="1">
              <a:spLocks noChangeArrowheads="1"/>
            </p:cNvSpPr>
            <p:nvPr/>
          </p:nvSpPr>
          <p:spPr bwMode="auto">
            <a:xfrm>
              <a:off x="4437" y="1615"/>
              <a:ext cx="958" cy="1415"/>
            </a:xfrm>
            <a:prstGeom prst="rect">
              <a:avLst/>
            </a:prstGeom>
            <a:noFill/>
            <a:ln w="9525">
              <a:noFill/>
              <a:miter lim="800000"/>
              <a:headEnd/>
              <a:tailEnd/>
            </a:ln>
            <a:effectLst/>
          </p:spPr>
          <p:txBody>
            <a:bodyPr wrap="none">
              <a:spAutoFit/>
            </a:bodyPr>
            <a:lstStyle/>
            <a:p>
              <a:pPr algn="ctr"/>
              <a:r>
                <a:rPr lang="fr-FR" sz="2000"/>
                <a:t>L’utilisation</a:t>
              </a:r>
            </a:p>
            <a:p>
              <a:pPr algn="ctr"/>
              <a:endParaRPr lang="fr-FR" sz="2000"/>
            </a:p>
            <a:p>
              <a:pPr algn="ctr"/>
              <a:endParaRPr lang="fr-FR" sz="2000"/>
            </a:p>
            <a:p>
              <a:pPr algn="ctr"/>
              <a:r>
                <a:rPr lang="fr-FR" sz="2000"/>
                <a:t> </a:t>
              </a:r>
            </a:p>
            <a:p>
              <a:pPr algn="ctr"/>
              <a:endParaRPr lang="fr-FR" sz="2000"/>
            </a:p>
            <a:p>
              <a:pPr algn="ctr"/>
              <a:endParaRPr lang="fr-FR" sz="2000"/>
            </a:p>
            <a:p>
              <a:pPr algn="ctr"/>
              <a:r>
                <a:rPr lang="fr-FR" sz="2000"/>
                <a:t>L’abandon </a:t>
              </a:r>
            </a:p>
          </p:txBody>
        </p:sp>
        <p:sp>
          <p:nvSpPr>
            <p:cNvPr id="87059" name="Line 19"/>
            <p:cNvSpPr>
              <a:spLocks noChangeShapeType="1"/>
            </p:cNvSpPr>
            <p:nvPr/>
          </p:nvSpPr>
          <p:spPr bwMode="auto">
            <a:xfrm>
              <a:off x="4896" y="1872"/>
              <a:ext cx="0" cy="912"/>
            </a:xfrm>
            <a:prstGeom prst="line">
              <a:avLst/>
            </a:prstGeom>
            <a:noFill/>
            <a:ln w="9525">
              <a:solidFill>
                <a:schemeClr val="tx1"/>
              </a:solidFill>
              <a:round/>
              <a:headEnd/>
              <a:tailEnd type="triangle" w="med" len="med"/>
            </a:ln>
            <a:effectLst/>
          </p:spPr>
          <p:txBody>
            <a:bodyPr/>
            <a:lstStyle/>
            <a:p>
              <a:endParaRPr lang="fr-FR"/>
            </a:p>
          </p:txBody>
        </p:sp>
      </p:grpSp>
      <p:cxnSp>
        <p:nvCxnSpPr>
          <p:cNvPr id="87060" name="AutoShape 20"/>
          <p:cNvCxnSpPr>
            <a:cxnSpLocks noChangeShapeType="1"/>
            <a:stCxn id="87057" idx="2"/>
            <a:endCxn id="87047" idx="1"/>
          </p:cNvCxnSpPr>
          <p:nvPr/>
        </p:nvCxnSpPr>
        <p:spPr bwMode="auto">
          <a:xfrm rot="16200000" flipV="1">
            <a:off x="4895850" y="819150"/>
            <a:ext cx="1371600" cy="7353300"/>
          </a:xfrm>
          <a:prstGeom prst="bentConnector4">
            <a:avLst>
              <a:gd name="adj1" fmla="val -93634"/>
              <a:gd name="adj2" fmla="val 103111"/>
            </a:avLst>
          </a:prstGeom>
          <a:noFill/>
          <a:ln w="9525">
            <a:solidFill>
              <a:schemeClr val="tx1"/>
            </a:solidFill>
            <a:miter lim="800000"/>
            <a:headEnd/>
            <a:tailEnd type="triangle" w="med" len="med"/>
          </a:ln>
          <a:effectLst/>
        </p:spPr>
      </p:cxnSp>
      <p:grpSp>
        <p:nvGrpSpPr>
          <p:cNvPr id="87061" name="Group 21"/>
          <p:cNvGrpSpPr>
            <a:grpSpLocks/>
          </p:cNvGrpSpPr>
          <p:nvPr/>
        </p:nvGrpSpPr>
        <p:grpSpPr bwMode="auto">
          <a:xfrm>
            <a:off x="3009900" y="5181601"/>
            <a:ext cx="3124200" cy="798513"/>
            <a:chOff x="936" y="3264"/>
            <a:chExt cx="1968" cy="503"/>
          </a:xfrm>
        </p:grpSpPr>
        <p:cxnSp>
          <p:nvCxnSpPr>
            <p:cNvPr id="87062" name="AutoShape 22"/>
            <p:cNvCxnSpPr>
              <a:cxnSpLocks noChangeShapeType="1"/>
              <a:stCxn id="87047" idx="2"/>
              <a:endCxn id="87052" idx="2"/>
            </p:cNvCxnSpPr>
            <p:nvPr/>
          </p:nvCxnSpPr>
          <p:spPr bwMode="auto">
            <a:xfrm rot="16200000" flipH="1">
              <a:off x="1919" y="2281"/>
              <a:ext cx="1" cy="1968"/>
            </a:xfrm>
            <a:prstGeom prst="curvedConnector3">
              <a:avLst>
                <a:gd name="adj1" fmla="val 25799995"/>
              </a:avLst>
            </a:prstGeom>
            <a:noFill/>
            <a:ln w="9525">
              <a:solidFill>
                <a:schemeClr val="tx1"/>
              </a:solidFill>
              <a:round/>
              <a:headEnd/>
              <a:tailEnd type="triangle" w="med" len="med"/>
            </a:ln>
            <a:effectLst/>
          </p:spPr>
        </p:cxnSp>
        <p:sp>
          <p:nvSpPr>
            <p:cNvPr id="87063" name="Text Box 23"/>
            <p:cNvSpPr txBox="1">
              <a:spLocks noChangeArrowheads="1"/>
            </p:cNvSpPr>
            <p:nvPr/>
          </p:nvSpPr>
          <p:spPr bwMode="auto">
            <a:xfrm>
              <a:off x="1089" y="3515"/>
              <a:ext cx="1477" cy="252"/>
            </a:xfrm>
            <a:prstGeom prst="rect">
              <a:avLst/>
            </a:prstGeom>
            <a:noFill/>
            <a:ln w="9525">
              <a:noFill/>
              <a:miter lim="800000"/>
              <a:headEnd/>
              <a:tailEnd/>
            </a:ln>
            <a:effectLst/>
          </p:spPr>
          <p:txBody>
            <a:bodyPr wrap="none">
              <a:spAutoFit/>
            </a:bodyPr>
            <a:lstStyle/>
            <a:p>
              <a:pPr algn="ctr"/>
              <a:r>
                <a:rPr lang="fr-FR" sz="2000"/>
                <a:t>L’intention d’achat</a:t>
              </a:r>
            </a:p>
          </p:txBody>
        </p:sp>
      </p:grpSp>
      <p:grpSp>
        <p:nvGrpSpPr>
          <p:cNvPr id="87064" name="Group 24"/>
          <p:cNvGrpSpPr>
            <a:grpSpLocks/>
          </p:cNvGrpSpPr>
          <p:nvPr/>
        </p:nvGrpSpPr>
        <p:grpSpPr bwMode="auto">
          <a:xfrm>
            <a:off x="6134100" y="5181601"/>
            <a:ext cx="3124200" cy="798513"/>
            <a:chOff x="2904" y="3264"/>
            <a:chExt cx="1968" cy="503"/>
          </a:xfrm>
        </p:grpSpPr>
        <p:cxnSp>
          <p:nvCxnSpPr>
            <p:cNvPr id="87065" name="AutoShape 25"/>
            <p:cNvCxnSpPr>
              <a:cxnSpLocks noChangeShapeType="1"/>
              <a:stCxn id="87052" idx="2"/>
              <a:endCxn id="87057" idx="2"/>
            </p:cNvCxnSpPr>
            <p:nvPr/>
          </p:nvCxnSpPr>
          <p:spPr bwMode="auto">
            <a:xfrm rot="16200000" flipH="1">
              <a:off x="3887" y="2281"/>
              <a:ext cx="1" cy="1968"/>
            </a:xfrm>
            <a:prstGeom prst="curvedConnector3">
              <a:avLst>
                <a:gd name="adj1" fmla="val 23199995"/>
              </a:avLst>
            </a:prstGeom>
            <a:noFill/>
            <a:ln w="9525">
              <a:solidFill>
                <a:schemeClr val="tx1"/>
              </a:solidFill>
              <a:round/>
              <a:headEnd/>
              <a:tailEnd type="triangle" w="med" len="med"/>
            </a:ln>
            <a:effectLst/>
          </p:spPr>
        </p:cxnSp>
        <p:sp>
          <p:nvSpPr>
            <p:cNvPr id="87066" name="Text Box 26"/>
            <p:cNvSpPr txBox="1">
              <a:spLocks noChangeArrowheads="1"/>
            </p:cNvSpPr>
            <p:nvPr/>
          </p:nvSpPr>
          <p:spPr bwMode="auto">
            <a:xfrm>
              <a:off x="3670" y="3515"/>
              <a:ext cx="632" cy="252"/>
            </a:xfrm>
            <a:prstGeom prst="rect">
              <a:avLst/>
            </a:prstGeom>
            <a:noFill/>
            <a:ln w="9525">
              <a:noFill/>
              <a:miter lim="800000"/>
              <a:headEnd/>
              <a:tailEnd/>
            </a:ln>
            <a:effectLst/>
          </p:spPr>
          <p:txBody>
            <a:bodyPr wrap="none">
              <a:spAutoFit/>
            </a:bodyPr>
            <a:lstStyle/>
            <a:p>
              <a:pPr algn="ctr"/>
              <a:r>
                <a:rPr lang="fr-FR" sz="2000"/>
                <a:t>L’achat</a:t>
              </a:r>
            </a:p>
          </p:txBody>
        </p:sp>
      </p:grpSp>
      <p:sp>
        <p:nvSpPr>
          <p:cNvPr id="87067" name="Text Box 27"/>
          <p:cNvSpPr txBox="1">
            <a:spLocks noChangeArrowheads="1"/>
          </p:cNvSpPr>
          <p:nvPr/>
        </p:nvSpPr>
        <p:spPr bwMode="auto">
          <a:xfrm>
            <a:off x="1960448" y="6508750"/>
            <a:ext cx="943207" cy="338554"/>
          </a:xfrm>
          <a:prstGeom prst="rect">
            <a:avLst/>
          </a:prstGeom>
          <a:noFill/>
          <a:ln w="9525">
            <a:noFill/>
            <a:miter lim="800000"/>
            <a:headEnd/>
            <a:tailEnd/>
          </a:ln>
          <a:effectLst/>
        </p:spPr>
        <p:txBody>
          <a:bodyPr wrap="none">
            <a:spAutoFit/>
          </a:bodyPr>
          <a:lstStyle/>
          <a:p>
            <a:pPr algn="ctr"/>
            <a:r>
              <a:rPr lang="fr-FR" sz="1600">
                <a:latin typeface="Times New Roman" pitchFamily="18" charset="0"/>
              </a:rPr>
              <a:t>(P. Volle)</a:t>
            </a:r>
          </a:p>
        </p:txBody>
      </p:sp>
      <p:sp>
        <p:nvSpPr>
          <p:cNvPr id="28" name="Rectangle 2"/>
          <p:cNvSpPr txBox="1">
            <a:spLocks noChangeArrowheads="1"/>
          </p:cNvSpPr>
          <p:nvPr/>
        </p:nvSpPr>
        <p:spPr>
          <a:xfrm>
            <a:off x="1104900" y="22152"/>
            <a:ext cx="10058400" cy="1609344"/>
          </a:xfrm>
          <a:prstGeom prst="rect">
            <a:avLst/>
          </a:prstGeom>
          <a:ln/>
        </p:spPr>
        <p:txBody>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FR" sz="4400" dirty="0" smtClean="0"/>
              <a:t>Le processus </a:t>
            </a:r>
            <a:r>
              <a:rPr lang="fr-FR" sz="4400" smtClean="0"/>
              <a:t>de consommation</a:t>
            </a:r>
            <a:endParaRPr lang="en-US" sz="4400" dirty="0"/>
          </a:p>
        </p:txBody>
      </p:sp>
    </p:spTree>
    <p:extLst>
      <p:ext uri="{BB962C8B-B14F-4D97-AF65-F5344CB8AC3E}">
        <p14:creationId xmlns:p14="http://schemas.microsoft.com/office/powerpoint/2010/main" val="184378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7046"/>
                                        </p:tgtEl>
                                        <p:attrNameLst>
                                          <p:attrName>style.visibility</p:attrName>
                                        </p:attrNameLst>
                                      </p:cBhvr>
                                      <p:to>
                                        <p:strVal val="visible"/>
                                      </p:to>
                                    </p:set>
                                    <p:animEffect transition="in" filter="wipe(up)">
                                      <p:cBhvr>
                                        <p:cTn id="11" dur="500"/>
                                        <p:tgtEl>
                                          <p:spTgt spid="870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870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7051"/>
                                        </p:tgtEl>
                                        <p:attrNameLst>
                                          <p:attrName>style.visibility</p:attrName>
                                        </p:attrNameLst>
                                      </p:cBhvr>
                                      <p:to>
                                        <p:strVal val="visible"/>
                                      </p:to>
                                    </p:set>
                                    <p:animEffect transition="in" filter="wipe(up)">
                                      <p:cBhvr>
                                        <p:cTn id="20" dur="500"/>
                                        <p:tgtEl>
                                          <p:spTgt spid="8705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70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87056"/>
                                        </p:tgtEl>
                                        <p:attrNameLst>
                                          <p:attrName>style.visibility</p:attrName>
                                        </p:attrNameLst>
                                      </p:cBhvr>
                                      <p:to>
                                        <p:strVal val="visible"/>
                                      </p:to>
                                    </p:set>
                                    <p:animEffect transition="in" filter="wipe(up)">
                                      <p:cBhvr>
                                        <p:cTn id="29" dur="500"/>
                                        <p:tgtEl>
                                          <p:spTgt spid="8705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7061"/>
                                        </p:tgtEl>
                                        <p:attrNameLst>
                                          <p:attrName>style.visibility</p:attrName>
                                        </p:attrNameLst>
                                      </p:cBhvr>
                                      <p:to>
                                        <p:strVal val="visible"/>
                                      </p:to>
                                    </p:set>
                                    <p:animEffect transition="in" filter="wipe(left)">
                                      <p:cBhvr>
                                        <p:cTn id="34" dur="500"/>
                                        <p:tgtEl>
                                          <p:spTgt spid="870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7064"/>
                                        </p:tgtEl>
                                        <p:attrNameLst>
                                          <p:attrName>style.visibility</p:attrName>
                                        </p:attrNameLst>
                                      </p:cBhvr>
                                      <p:to>
                                        <p:strVal val="visible"/>
                                      </p:to>
                                    </p:set>
                                    <p:animEffect transition="in" filter="wipe(left)">
                                      <p:cBhvr>
                                        <p:cTn id="39" dur="500"/>
                                        <p:tgtEl>
                                          <p:spTgt spid="870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87060"/>
                                        </p:tgtEl>
                                        <p:attrNameLst>
                                          <p:attrName>style.visibility</p:attrName>
                                        </p:attrNameLst>
                                      </p:cBhvr>
                                      <p:to>
                                        <p:strVal val="visible"/>
                                      </p:to>
                                    </p:set>
                                    <p:animEffect transition="in" filter="wipe(right)">
                                      <p:cBhvr>
                                        <p:cTn id="44" dur="500"/>
                                        <p:tgtEl>
                                          <p:spTgt spid="87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utoUpdateAnimBg="0"/>
      <p:bldP spid="8704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ctrTitle"/>
          </p:nvPr>
        </p:nvSpPr>
        <p:spPr>
          <a:xfrm>
            <a:off x="2237396" y="759230"/>
            <a:ext cx="7772400" cy="4319588"/>
          </a:xfrm>
          <a:ln/>
        </p:spPr>
        <p:txBody>
          <a:bodyPr/>
          <a:lstStyle/>
          <a:p>
            <a:pPr marL="762000" indent="-762000"/>
            <a:r>
              <a:rPr lang="fr-FR" sz="3200"/>
              <a:t>2.2. </a:t>
            </a:r>
            <a:r>
              <a:rPr lang="fr-FR" sz="3200" dirty="0"/>
              <a:t>Processus élémentaires du comportement :</a:t>
            </a:r>
            <a:br>
              <a:rPr lang="fr-FR" sz="3200" dirty="0"/>
            </a:br>
            <a:r>
              <a:rPr lang="fr-FR" sz="3200" dirty="0"/>
              <a:t>a)Besoins</a:t>
            </a:r>
            <a:br>
              <a:rPr lang="fr-FR" sz="3200" dirty="0"/>
            </a:br>
            <a:r>
              <a:rPr lang="fr-FR" sz="3200" dirty="0"/>
              <a:t>b)Information</a:t>
            </a:r>
            <a:br>
              <a:rPr lang="fr-FR" sz="3200" dirty="0"/>
            </a:br>
            <a:r>
              <a:rPr lang="fr-FR" sz="3200" dirty="0"/>
              <a:t>c)Perception</a:t>
            </a:r>
            <a:br>
              <a:rPr lang="fr-FR" sz="3200" dirty="0"/>
            </a:br>
            <a:r>
              <a:rPr lang="fr-FR" sz="3200" dirty="0"/>
              <a:t>d)Attitude</a:t>
            </a:r>
            <a:br>
              <a:rPr lang="fr-FR" sz="3200" dirty="0"/>
            </a:br>
            <a:r>
              <a:rPr lang="fr-FR" sz="3200" dirty="0"/>
              <a:t>e)achat</a:t>
            </a:r>
            <a:br>
              <a:rPr lang="fr-FR" sz="3200" dirty="0"/>
            </a:br>
            <a:r>
              <a:rPr lang="fr-FR" sz="3200" dirty="0"/>
              <a:t>f)post-achat</a:t>
            </a:r>
          </a:p>
        </p:txBody>
      </p:sp>
    </p:spTree>
    <p:extLst>
      <p:ext uri="{BB962C8B-B14F-4D97-AF65-F5344CB8AC3E}">
        <p14:creationId xmlns:p14="http://schemas.microsoft.com/office/powerpoint/2010/main" val="186132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ln/>
        </p:spPr>
        <p:txBody>
          <a:bodyPr/>
          <a:lstStyle/>
          <a:p>
            <a:r>
              <a:rPr lang="fr-FR" sz="3200" dirty="0" smtClean="0"/>
              <a:t>A) Naissance </a:t>
            </a:r>
            <a:r>
              <a:rPr lang="fr-FR" sz="3200" dirty="0"/>
              <a:t>du besoin :</a:t>
            </a:r>
            <a:br>
              <a:rPr lang="fr-FR" sz="3200" dirty="0"/>
            </a:br>
            <a:r>
              <a:rPr lang="fr-FR" sz="3200" dirty="0"/>
              <a:t>La distinction besoins et désirs</a:t>
            </a:r>
            <a:endParaRPr lang="en-US" sz="3200" dirty="0"/>
          </a:p>
        </p:txBody>
      </p:sp>
      <p:sp>
        <p:nvSpPr>
          <p:cNvPr id="193539" name="Rectangle 3"/>
          <p:cNvSpPr>
            <a:spLocks noChangeArrowheads="1"/>
          </p:cNvSpPr>
          <p:nvPr/>
        </p:nvSpPr>
        <p:spPr bwMode="auto">
          <a:xfrm>
            <a:off x="2493964" y="4876800"/>
            <a:ext cx="7793037" cy="1524000"/>
          </a:xfrm>
          <a:prstGeom prst="rect">
            <a:avLst/>
          </a:prstGeom>
          <a:noFill/>
          <a:ln w="9525">
            <a:noFill/>
            <a:miter lim="800000"/>
            <a:headEnd/>
            <a:tailEnd/>
          </a:ln>
          <a:effectLst/>
        </p:spPr>
        <p:txBody>
          <a:bodyPr anchor="b"/>
          <a:lstStyle/>
          <a:p>
            <a:pPr algn="ctr"/>
            <a:r>
              <a:rPr lang="fr-FR" sz="3200" dirty="0"/>
              <a:t>Le marketing crée-t-il les besoins ou se contente-t-il d’y répondre en provoquant des désirs ?</a:t>
            </a:r>
          </a:p>
        </p:txBody>
      </p:sp>
      <p:sp>
        <p:nvSpPr>
          <p:cNvPr id="193540" name="Text Box 4"/>
          <p:cNvSpPr txBox="1">
            <a:spLocks noChangeArrowheads="1"/>
          </p:cNvSpPr>
          <p:nvPr/>
        </p:nvSpPr>
        <p:spPr bwMode="auto">
          <a:xfrm>
            <a:off x="2438400" y="2022476"/>
            <a:ext cx="3505200" cy="2320925"/>
          </a:xfrm>
          <a:prstGeom prst="rect">
            <a:avLst/>
          </a:prstGeom>
          <a:solidFill>
            <a:schemeClr val="accent2">
              <a:lumMod val="75000"/>
            </a:schemeClr>
          </a:solidFill>
          <a:ln w="38100">
            <a:solidFill>
              <a:srgbClr val="003300"/>
            </a:solidFill>
            <a:miter lim="800000"/>
            <a:headEnd/>
            <a:tailEnd/>
          </a:ln>
          <a:effectLst/>
        </p:spPr>
        <p:txBody>
          <a:bodyPr>
            <a:spAutoFit/>
          </a:bodyPr>
          <a:lstStyle/>
          <a:p>
            <a:pPr algn="ctr"/>
            <a:endParaRPr lang="fr-FR" sz="2400" b="1">
              <a:solidFill>
                <a:schemeClr val="bg1"/>
              </a:solidFill>
              <a:latin typeface="Times New Roman" pitchFamily="18" charset="0"/>
            </a:endParaRPr>
          </a:p>
          <a:p>
            <a:pPr algn="ctr"/>
            <a:r>
              <a:rPr lang="fr-FR" sz="2400" b="1">
                <a:solidFill>
                  <a:schemeClr val="bg1"/>
                </a:solidFill>
                <a:latin typeface="Times New Roman" pitchFamily="18" charset="0"/>
              </a:rPr>
              <a:t>Innés</a:t>
            </a:r>
          </a:p>
          <a:p>
            <a:pPr algn="ctr"/>
            <a:r>
              <a:rPr lang="fr-FR" sz="2400" b="1">
                <a:solidFill>
                  <a:schemeClr val="bg1"/>
                </a:solidFill>
                <a:latin typeface="Times New Roman" pitchFamily="18" charset="0"/>
              </a:rPr>
              <a:t>Universels</a:t>
            </a:r>
          </a:p>
          <a:p>
            <a:pPr algn="ctr"/>
            <a:r>
              <a:rPr lang="fr-FR" sz="2400" b="1">
                <a:solidFill>
                  <a:schemeClr val="bg1"/>
                </a:solidFill>
                <a:latin typeface="Times New Roman" pitchFamily="18" charset="0"/>
              </a:rPr>
              <a:t>En nombre limité</a:t>
            </a:r>
          </a:p>
          <a:p>
            <a:pPr algn="ctr"/>
            <a:r>
              <a:rPr lang="fr-FR" sz="2400" b="1">
                <a:solidFill>
                  <a:schemeClr val="bg1"/>
                </a:solidFill>
                <a:latin typeface="Times New Roman" pitchFamily="18" charset="0"/>
              </a:rPr>
              <a:t>Immuables</a:t>
            </a:r>
          </a:p>
          <a:p>
            <a:pPr algn="ctr"/>
            <a:endParaRPr lang="fr-FR" sz="2400" b="1">
              <a:solidFill>
                <a:schemeClr val="bg1"/>
              </a:solidFill>
              <a:latin typeface="Times New Roman" pitchFamily="18" charset="0"/>
            </a:endParaRPr>
          </a:p>
        </p:txBody>
      </p:sp>
      <p:sp>
        <p:nvSpPr>
          <p:cNvPr id="193541" name="Text Box 5"/>
          <p:cNvSpPr txBox="1">
            <a:spLocks noChangeArrowheads="1"/>
          </p:cNvSpPr>
          <p:nvPr/>
        </p:nvSpPr>
        <p:spPr bwMode="auto">
          <a:xfrm>
            <a:off x="6172200" y="2022476"/>
            <a:ext cx="3886200" cy="2320925"/>
          </a:xfrm>
          <a:prstGeom prst="rect">
            <a:avLst/>
          </a:prstGeom>
          <a:solidFill>
            <a:schemeClr val="accent1">
              <a:lumMod val="75000"/>
            </a:schemeClr>
          </a:solidFill>
          <a:ln w="38100">
            <a:solidFill>
              <a:srgbClr val="000000"/>
            </a:solidFill>
            <a:miter lim="800000"/>
            <a:headEnd/>
            <a:tailEnd/>
          </a:ln>
          <a:effectLst/>
        </p:spPr>
        <p:txBody>
          <a:bodyPr>
            <a:spAutoFit/>
          </a:bodyPr>
          <a:lstStyle/>
          <a:p>
            <a:pPr algn="ctr"/>
            <a:endParaRPr lang="fr-FR" sz="2400" b="1">
              <a:solidFill>
                <a:schemeClr val="bg1"/>
              </a:solidFill>
              <a:latin typeface="Times New Roman" pitchFamily="18" charset="0"/>
            </a:endParaRPr>
          </a:p>
          <a:p>
            <a:pPr algn="ctr"/>
            <a:r>
              <a:rPr lang="fr-FR" sz="2400" b="1">
                <a:solidFill>
                  <a:schemeClr val="bg1"/>
                </a:solidFill>
                <a:latin typeface="Times New Roman" pitchFamily="18" charset="0"/>
              </a:rPr>
              <a:t>Créés</a:t>
            </a:r>
          </a:p>
          <a:p>
            <a:pPr algn="ctr"/>
            <a:r>
              <a:rPr lang="fr-FR" sz="2400" b="1">
                <a:solidFill>
                  <a:schemeClr val="bg1"/>
                </a:solidFill>
                <a:latin typeface="Times New Roman" pitchFamily="18" charset="0"/>
              </a:rPr>
              <a:t>Culturellement différenciés</a:t>
            </a:r>
          </a:p>
          <a:p>
            <a:pPr algn="ctr"/>
            <a:r>
              <a:rPr lang="fr-FR" sz="2400" b="1">
                <a:solidFill>
                  <a:schemeClr val="bg1"/>
                </a:solidFill>
                <a:latin typeface="Times New Roman" pitchFamily="18" charset="0"/>
              </a:rPr>
              <a:t>Illimités</a:t>
            </a:r>
          </a:p>
          <a:p>
            <a:pPr algn="ctr"/>
            <a:r>
              <a:rPr lang="fr-FR" sz="2400" b="1">
                <a:solidFill>
                  <a:schemeClr val="bg1"/>
                </a:solidFill>
                <a:latin typeface="Times New Roman" pitchFamily="18" charset="0"/>
              </a:rPr>
              <a:t>Évolutifs</a:t>
            </a:r>
          </a:p>
          <a:p>
            <a:pPr algn="ctr"/>
            <a:endParaRPr lang="fr-FR" sz="2400" b="1">
              <a:solidFill>
                <a:schemeClr val="bg1"/>
              </a:solidFill>
              <a:latin typeface="Times New Roman" pitchFamily="18" charset="0"/>
            </a:endParaRPr>
          </a:p>
        </p:txBody>
      </p:sp>
      <p:sp>
        <p:nvSpPr>
          <p:cNvPr id="193542" name="Text Box 6"/>
          <p:cNvSpPr txBox="1">
            <a:spLocks noChangeArrowheads="1"/>
          </p:cNvSpPr>
          <p:nvPr/>
        </p:nvSpPr>
        <p:spPr bwMode="auto">
          <a:xfrm>
            <a:off x="3581401" y="1752601"/>
            <a:ext cx="1176925" cy="461665"/>
          </a:xfrm>
          <a:prstGeom prst="rect">
            <a:avLst/>
          </a:prstGeom>
          <a:solidFill>
            <a:schemeClr val="bg1"/>
          </a:solidFill>
          <a:ln w="34925">
            <a:solidFill>
              <a:srgbClr val="003300"/>
            </a:solidFill>
            <a:miter lim="800000"/>
            <a:headEnd/>
            <a:tailEnd/>
          </a:ln>
          <a:effectLst/>
        </p:spPr>
        <p:txBody>
          <a:bodyPr wrap="none">
            <a:spAutoFit/>
          </a:bodyPr>
          <a:lstStyle/>
          <a:p>
            <a:r>
              <a:rPr lang="fr-FR" sz="2400" b="1">
                <a:solidFill>
                  <a:schemeClr val="accent2"/>
                </a:solidFill>
                <a:latin typeface="Times New Roman" pitchFamily="18" charset="0"/>
              </a:rPr>
              <a:t>Besoins</a:t>
            </a:r>
          </a:p>
        </p:txBody>
      </p:sp>
      <p:sp>
        <p:nvSpPr>
          <p:cNvPr id="193543" name="Text Box 7"/>
          <p:cNvSpPr txBox="1">
            <a:spLocks noChangeArrowheads="1"/>
          </p:cNvSpPr>
          <p:nvPr/>
        </p:nvSpPr>
        <p:spPr bwMode="auto">
          <a:xfrm>
            <a:off x="7575551" y="1790701"/>
            <a:ext cx="1005403" cy="461665"/>
          </a:xfrm>
          <a:prstGeom prst="rect">
            <a:avLst/>
          </a:prstGeom>
          <a:solidFill>
            <a:schemeClr val="bg1"/>
          </a:solidFill>
          <a:ln w="38100">
            <a:solidFill>
              <a:srgbClr val="000000"/>
            </a:solidFill>
            <a:miter lim="800000"/>
            <a:headEnd/>
            <a:tailEnd/>
          </a:ln>
          <a:effectLst/>
        </p:spPr>
        <p:txBody>
          <a:bodyPr wrap="none">
            <a:spAutoFit/>
          </a:bodyPr>
          <a:lstStyle/>
          <a:p>
            <a:r>
              <a:rPr lang="fr-FR" sz="2400" b="1">
                <a:solidFill>
                  <a:schemeClr val="accent1"/>
                </a:solidFill>
                <a:latin typeface="Times New Roman" pitchFamily="18" charset="0"/>
              </a:rPr>
              <a:t>Désirs</a:t>
            </a:r>
          </a:p>
        </p:txBody>
      </p:sp>
    </p:spTree>
    <p:extLst>
      <p:ext uri="{BB962C8B-B14F-4D97-AF65-F5344CB8AC3E}">
        <p14:creationId xmlns:p14="http://schemas.microsoft.com/office/powerpoint/2010/main" val="155462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35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35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3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animBg="1"/>
      <p:bldP spid="193541" grpId="0" animBg="1"/>
      <p:bldP spid="193542" grpId="0" animBg="1"/>
      <p:bldP spid="19354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body" sz="half" idx="1"/>
          </p:nvPr>
        </p:nvSpPr>
        <p:spPr>
          <a:xfrm>
            <a:off x="1981200" y="1722438"/>
            <a:ext cx="4038600" cy="4525962"/>
          </a:xfrm>
          <a:ln/>
        </p:spPr>
        <p:txBody>
          <a:bodyPr/>
          <a:lstStyle/>
          <a:p>
            <a:r>
              <a:rPr lang="fr-FR" sz="2800" b="1"/>
              <a:t>Cette pub a été crée par l’association américaine des agences de pub pour contrecarrer les attaques qui disait que le marketing créait des besoins artificiels</a:t>
            </a:r>
          </a:p>
        </p:txBody>
      </p:sp>
      <p:pic>
        <p:nvPicPr>
          <p:cNvPr id="194565" name="Picture 5" descr="EX"/>
          <p:cNvPicPr>
            <a:picLocks noChangeAspect="1" noChangeArrowheads="1"/>
          </p:cNvPicPr>
          <p:nvPr/>
        </p:nvPicPr>
        <p:blipFill>
          <a:blip r:embed="rId3" cstate="print"/>
          <a:srcRect/>
          <a:stretch>
            <a:fillRect/>
          </a:stretch>
        </p:blipFill>
        <p:spPr bwMode="auto">
          <a:xfrm>
            <a:off x="6553200" y="360637"/>
            <a:ext cx="4244502" cy="6078263"/>
          </a:xfrm>
          <a:prstGeom prst="rect">
            <a:avLst/>
          </a:prstGeom>
          <a:noFill/>
          <a:ln w="28575">
            <a:solidFill>
              <a:srgbClr val="000000"/>
            </a:solidFill>
            <a:miter lim="800000"/>
            <a:headEnd/>
            <a:tailEnd/>
          </a:ln>
        </p:spPr>
      </p:pic>
    </p:spTree>
    <p:extLst>
      <p:ext uri="{BB962C8B-B14F-4D97-AF65-F5344CB8AC3E}">
        <p14:creationId xmlns:p14="http://schemas.microsoft.com/office/powerpoint/2010/main" val="1443035558"/>
      </p:ext>
    </p:extLst>
  </p:cSld>
  <p:clrMapOvr>
    <a:masterClrMapping/>
  </p:clrMapOvr>
  <p:transition>
    <p:newsfla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ln/>
        </p:spPr>
        <p:txBody>
          <a:bodyPr/>
          <a:lstStyle/>
          <a:p>
            <a:r>
              <a:rPr lang="fr-FR" dirty="0" smtClean="0"/>
              <a:t> B) Recherche </a:t>
            </a:r>
            <a:r>
              <a:rPr lang="fr-FR" dirty="0"/>
              <a:t>d’informations</a:t>
            </a:r>
            <a:endParaRPr lang="en-US" dirty="0"/>
          </a:p>
        </p:txBody>
      </p:sp>
      <p:sp>
        <p:nvSpPr>
          <p:cNvPr id="195587" name="Rectangle 3"/>
          <p:cNvSpPr>
            <a:spLocks noGrp="1" noChangeArrowheads="1"/>
          </p:cNvSpPr>
          <p:nvPr>
            <p:ph type="body" idx="1"/>
          </p:nvPr>
        </p:nvSpPr>
        <p:spPr>
          <a:ln/>
        </p:spPr>
        <p:txBody>
          <a:bodyPr>
            <a:normAutofit fontScale="92500" lnSpcReduction="20000"/>
          </a:bodyPr>
          <a:lstStyle/>
          <a:p>
            <a:pPr>
              <a:lnSpc>
                <a:spcPct val="90000"/>
              </a:lnSpc>
            </a:pPr>
            <a:r>
              <a:rPr lang="fr-FR" sz="1800" b="1"/>
              <a:t>Sources d’informations :</a:t>
            </a:r>
          </a:p>
          <a:p>
            <a:pPr lvl="1">
              <a:lnSpc>
                <a:spcPct val="90000"/>
              </a:lnSpc>
            </a:pPr>
            <a:r>
              <a:rPr lang="fr-FR" b="1"/>
              <a:t>Internes</a:t>
            </a:r>
          </a:p>
          <a:p>
            <a:pPr lvl="1">
              <a:lnSpc>
                <a:spcPct val="90000"/>
              </a:lnSpc>
            </a:pPr>
            <a:r>
              <a:rPr lang="fr-FR" b="1"/>
              <a:t>Externes :</a:t>
            </a:r>
          </a:p>
          <a:p>
            <a:pPr lvl="2">
              <a:lnSpc>
                <a:spcPct val="90000"/>
              </a:lnSpc>
            </a:pPr>
            <a:r>
              <a:rPr lang="fr-FR" sz="1800" b="1"/>
              <a:t>Commerciales</a:t>
            </a:r>
          </a:p>
          <a:p>
            <a:pPr lvl="2">
              <a:lnSpc>
                <a:spcPct val="90000"/>
              </a:lnSpc>
            </a:pPr>
            <a:r>
              <a:rPr lang="fr-FR" sz="1800" b="1"/>
              <a:t>Non commerciales</a:t>
            </a:r>
          </a:p>
          <a:p>
            <a:pPr>
              <a:lnSpc>
                <a:spcPct val="90000"/>
              </a:lnSpc>
            </a:pPr>
            <a:r>
              <a:rPr lang="fr-FR" sz="1800" b="1"/>
              <a:t>Intensité de la recherche d’informations :</a:t>
            </a:r>
          </a:p>
          <a:p>
            <a:pPr lvl="1">
              <a:lnSpc>
                <a:spcPct val="90000"/>
              </a:lnSpc>
            </a:pPr>
            <a:r>
              <a:rPr lang="fr-FR" b="1"/>
              <a:t>Nombre de marques prises en compte</a:t>
            </a:r>
          </a:p>
          <a:p>
            <a:pPr lvl="1">
              <a:lnSpc>
                <a:spcPct val="90000"/>
              </a:lnSpc>
            </a:pPr>
            <a:r>
              <a:rPr lang="fr-FR" b="1"/>
              <a:t>Temps passé à chercher l’information</a:t>
            </a:r>
          </a:p>
          <a:p>
            <a:pPr lvl="1">
              <a:lnSpc>
                <a:spcPct val="90000"/>
              </a:lnSpc>
            </a:pPr>
            <a:r>
              <a:rPr lang="fr-FR" b="1"/>
              <a:t>Nombre de points de ventes visités</a:t>
            </a:r>
          </a:p>
          <a:p>
            <a:pPr lvl="1">
              <a:lnSpc>
                <a:spcPct val="90000"/>
              </a:lnSpc>
            </a:pPr>
            <a:r>
              <a:rPr lang="fr-FR" b="1"/>
              <a:t>Etc.</a:t>
            </a:r>
          </a:p>
          <a:p>
            <a:pPr>
              <a:lnSpc>
                <a:spcPct val="90000"/>
              </a:lnSpc>
            </a:pPr>
            <a:r>
              <a:rPr lang="fr-FR" sz="1800" b="1"/>
              <a:t>Orientation de la recherche d’informations:</a:t>
            </a:r>
          </a:p>
          <a:p>
            <a:pPr lvl="1">
              <a:lnSpc>
                <a:spcPct val="90000"/>
              </a:lnSpc>
            </a:pPr>
            <a:r>
              <a:rPr lang="fr-FR" b="1"/>
              <a:t>Quelles sont les marques considérées</a:t>
            </a:r>
          </a:p>
          <a:p>
            <a:pPr lvl="1">
              <a:lnSpc>
                <a:spcPct val="90000"/>
              </a:lnSpc>
            </a:pPr>
            <a:r>
              <a:rPr lang="fr-FR" b="1"/>
              <a:t>Quels sont les points de ventes visités</a:t>
            </a:r>
          </a:p>
          <a:p>
            <a:pPr lvl="1">
              <a:lnSpc>
                <a:spcPct val="90000"/>
              </a:lnSpc>
            </a:pPr>
            <a:r>
              <a:rPr lang="fr-FR" b="1"/>
              <a:t>Etc.</a:t>
            </a:r>
          </a:p>
          <a:p>
            <a:pPr>
              <a:lnSpc>
                <a:spcPct val="90000"/>
              </a:lnSpc>
              <a:buFontTx/>
              <a:buNone/>
            </a:pPr>
            <a:endParaRPr lang="en-US" sz="1800" b="1"/>
          </a:p>
        </p:txBody>
      </p:sp>
    </p:spTree>
    <p:extLst>
      <p:ext uri="{BB962C8B-B14F-4D97-AF65-F5344CB8AC3E}">
        <p14:creationId xmlns:p14="http://schemas.microsoft.com/office/powerpoint/2010/main" val="109792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5587">
                                            <p:txEl>
                                              <p:pRg st="3" end="3"/>
                                            </p:txEl>
                                          </p:spTgt>
                                        </p:tgtEl>
                                        <p:attrNameLst>
                                          <p:attrName>style.visibility</p:attrName>
                                        </p:attrNameLst>
                                      </p:cBhvr>
                                      <p:to>
                                        <p:strVal val="visible"/>
                                      </p:to>
                                    </p:set>
                                    <p:anim calcmode="lin" valueType="num">
                                      <p:cBhvr additive="base">
                                        <p:cTn id="23" dur="500" fill="hold"/>
                                        <p:tgtEl>
                                          <p:spTgt spid="19558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95587">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5587">
                                            <p:txEl>
                                              <p:pRg st="4" end="4"/>
                                            </p:txEl>
                                          </p:spTgt>
                                        </p:tgtEl>
                                        <p:attrNameLst>
                                          <p:attrName>style.visibility</p:attrName>
                                        </p:attrNameLst>
                                      </p:cBhvr>
                                      <p:to>
                                        <p:strVal val="visible"/>
                                      </p:to>
                                    </p:set>
                                    <p:anim calcmode="lin" valueType="num">
                                      <p:cBhvr additive="base">
                                        <p:cTn id="27" dur="500" fill="hold"/>
                                        <p:tgtEl>
                                          <p:spTgt spid="19558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955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95587">
                                            <p:txEl>
                                              <p:pRg st="5" end="5"/>
                                            </p:txEl>
                                          </p:spTgt>
                                        </p:tgtEl>
                                        <p:attrNameLst>
                                          <p:attrName>style.visibility</p:attrName>
                                        </p:attrNameLst>
                                      </p:cBhvr>
                                      <p:to>
                                        <p:strVal val="visible"/>
                                      </p:to>
                                    </p:set>
                                    <p:anim calcmode="lin" valueType="num">
                                      <p:cBhvr additive="base">
                                        <p:cTn id="33" dur="500" fill="hold"/>
                                        <p:tgtEl>
                                          <p:spTgt spid="195587">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955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95587">
                                            <p:txEl>
                                              <p:pRg st="6" end="6"/>
                                            </p:txEl>
                                          </p:spTgt>
                                        </p:tgtEl>
                                        <p:attrNameLst>
                                          <p:attrName>style.visibility</p:attrName>
                                        </p:attrNameLst>
                                      </p:cBhvr>
                                      <p:to>
                                        <p:strVal val="visible"/>
                                      </p:to>
                                    </p:set>
                                    <p:anim calcmode="lin" valueType="num">
                                      <p:cBhvr additive="base">
                                        <p:cTn id="39" dur="500" fill="hold"/>
                                        <p:tgtEl>
                                          <p:spTgt spid="195587">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955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95587">
                                            <p:txEl>
                                              <p:pRg st="7" end="7"/>
                                            </p:txEl>
                                          </p:spTgt>
                                        </p:tgtEl>
                                        <p:attrNameLst>
                                          <p:attrName>style.visibility</p:attrName>
                                        </p:attrNameLst>
                                      </p:cBhvr>
                                      <p:to>
                                        <p:strVal val="visible"/>
                                      </p:to>
                                    </p:set>
                                    <p:anim calcmode="lin" valueType="num">
                                      <p:cBhvr additive="base">
                                        <p:cTn id="45" dur="500" fill="hold"/>
                                        <p:tgtEl>
                                          <p:spTgt spid="195587">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955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95587">
                                            <p:txEl>
                                              <p:pRg st="8" end="8"/>
                                            </p:txEl>
                                          </p:spTgt>
                                        </p:tgtEl>
                                        <p:attrNameLst>
                                          <p:attrName>style.visibility</p:attrName>
                                        </p:attrNameLst>
                                      </p:cBhvr>
                                      <p:to>
                                        <p:strVal val="visible"/>
                                      </p:to>
                                    </p:set>
                                    <p:anim calcmode="lin" valueType="num">
                                      <p:cBhvr additive="base">
                                        <p:cTn id="51" dur="500" fill="hold"/>
                                        <p:tgtEl>
                                          <p:spTgt spid="195587">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9558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95587">
                                            <p:txEl>
                                              <p:pRg st="9" end="9"/>
                                            </p:txEl>
                                          </p:spTgt>
                                        </p:tgtEl>
                                        <p:attrNameLst>
                                          <p:attrName>style.visibility</p:attrName>
                                        </p:attrNameLst>
                                      </p:cBhvr>
                                      <p:to>
                                        <p:strVal val="visible"/>
                                      </p:to>
                                    </p:set>
                                    <p:anim calcmode="lin" valueType="num">
                                      <p:cBhvr additive="base">
                                        <p:cTn id="57" dur="500" fill="hold"/>
                                        <p:tgtEl>
                                          <p:spTgt spid="195587">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9558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95587">
                                            <p:txEl>
                                              <p:pRg st="10" end="10"/>
                                            </p:txEl>
                                          </p:spTgt>
                                        </p:tgtEl>
                                        <p:attrNameLst>
                                          <p:attrName>style.visibility</p:attrName>
                                        </p:attrNameLst>
                                      </p:cBhvr>
                                      <p:to>
                                        <p:strVal val="visible"/>
                                      </p:to>
                                    </p:set>
                                    <p:anim calcmode="lin" valueType="num">
                                      <p:cBhvr additive="base">
                                        <p:cTn id="63" dur="500" fill="hold"/>
                                        <p:tgtEl>
                                          <p:spTgt spid="195587">
                                            <p:txEl>
                                              <p:pRg st="10" end="1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9558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95587">
                                            <p:txEl>
                                              <p:pRg st="11" end="11"/>
                                            </p:txEl>
                                          </p:spTgt>
                                        </p:tgtEl>
                                        <p:attrNameLst>
                                          <p:attrName>style.visibility</p:attrName>
                                        </p:attrNameLst>
                                      </p:cBhvr>
                                      <p:to>
                                        <p:strVal val="visible"/>
                                      </p:to>
                                    </p:set>
                                    <p:anim calcmode="lin" valueType="num">
                                      <p:cBhvr additive="base">
                                        <p:cTn id="69" dur="500" fill="hold"/>
                                        <p:tgtEl>
                                          <p:spTgt spid="195587">
                                            <p:txEl>
                                              <p:pRg st="11" end="11"/>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19558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95587">
                                            <p:txEl>
                                              <p:pRg st="12" end="12"/>
                                            </p:txEl>
                                          </p:spTgt>
                                        </p:tgtEl>
                                        <p:attrNameLst>
                                          <p:attrName>style.visibility</p:attrName>
                                        </p:attrNameLst>
                                      </p:cBhvr>
                                      <p:to>
                                        <p:strVal val="visible"/>
                                      </p:to>
                                    </p:set>
                                    <p:anim calcmode="lin" valueType="num">
                                      <p:cBhvr additive="base">
                                        <p:cTn id="75" dur="500" fill="hold"/>
                                        <p:tgtEl>
                                          <p:spTgt spid="195587">
                                            <p:txEl>
                                              <p:pRg st="12" end="12"/>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195587">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95587">
                                            <p:txEl>
                                              <p:pRg st="13" end="13"/>
                                            </p:txEl>
                                          </p:spTgt>
                                        </p:tgtEl>
                                        <p:attrNameLst>
                                          <p:attrName>style.visibility</p:attrName>
                                        </p:attrNameLst>
                                      </p:cBhvr>
                                      <p:to>
                                        <p:strVal val="visible"/>
                                      </p:to>
                                    </p:set>
                                    <p:anim calcmode="lin" valueType="num">
                                      <p:cBhvr additive="base">
                                        <p:cTn id="81" dur="500" fill="hold"/>
                                        <p:tgtEl>
                                          <p:spTgt spid="195587">
                                            <p:txEl>
                                              <p:pRg st="13" end="13"/>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195587">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389106" y="94044"/>
            <a:ext cx="10933695" cy="1609344"/>
          </a:xfrm>
          <a:ln/>
        </p:spPr>
        <p:txBody>
          <a:bodyPr/>
          <a:lstStyle/>
          <a:p>
            <a:r>
              <a:rPr lang="fr-FR"/>
              <a:t>L’intensité de la recherche d’informations dépend de…</a:t>
            </a:r>
            <a:endParaRPr lang="en-US" dirty="0"/>
          </a:p>
        </p:txBody>
      </p:sp>
      <p:sp>
        <p:nvSpPr>
          <p:cNvPr id="196611" name="Rectangle 3"/>
          <p:cNvSpPr>
            <a:spLocks noChangeArrowheads="1"/>
          </p:cNvSpPr>
          <p:nvPr/>
        </p:nvSpPr>
        <p:spPr bwMode="auto">
          <a:xfrm>
            <a:off x="4537082" y="2197100"/>
            <a:ext cx="3511540" cy="1013098"/>
          </a:xfrm>
          <a:prstGeom prst="rect">
            <a:avLst/>
          </a:prstGeom>
          <a:noFill/>
          <a:ln w="12700">
            <a:noFill/>
            <a:miter lim="800000"/>
            <a:headEnd/>
            <a:tailEnd/>
          </a:ln>
          <a:effectLst/>
        </p:spPr>
        <p:txBody>
          <a:bodyPr wrap="none" lIns="90488" tIns="44450" rIns="90488" bIns="44450">
            <a:spAutoFit/>
          </a:bodyPr>
          <a:lstStyle/>
          <a:p>
            <a:pPr algn="ctr" defTabSz="762000" eaLnBrk="0" hangingPunct="0"/>
            <a:r>
              <a:rPr lang="fr-FR" sz="2000" b="1"/>
              <a:t>INTERET</a:t>
            </a:r>
            <a:endParaRPr lang="fr-FR" sz="2400"/>
          </a:p>
          <a:p>
            <a:pPr algn="ctr" defTabSz="762000" eaLnBrk="0" hangingPunct="0"/>
            <a:r>
              <a:rPr lang="fr-FR" sz="2000"/>
              <a:t>Intérêt personnel </a:t>
            </a:r>
          </a:p>
          <a:p>
            <a:pPr algn="ctr" defTabSz="762000" eaLnBrk="0" hangingPunct="0"/>
            <a:r>
              <a:rPr lang="fr-FR" sz="2000"/>
              <a:t>pour la catégorie de produit</a:t>
            </a:r>
          </a:p>
        </p:txBody>
      </p:sp>
      <p:sp>
        <p:nvSpPr>
          <p:cNvPr id="196612" name="Rectangle 4"/>
          <p:cNvSpPr>
            <a:spLocks noChangeArrowheads="1"/>
          </p:cNvSpPr>
          <p:nvPr/>
        </p:nvSpPr>
        <p:spPr bwMode="auto">
          <a:xfrm>
            <a:off x="1577969" y="3873500"/>
            <a:ext cx="3192478" cy="1013098"/>
          </a:xfrm>
          <a:prstGeom prst="rect">
            <a:avLst/>
          </a:prstGeom>
          <a:noFill/>
          <a:ln w="12700">
            <a:noFill/>
            <a:miter lim="800000"/>
            <a:headEnd/>
            <a:tailEnd/>
          </a:ln>
          <a:effectLst/>
        </p:spPr>
        <p:txBody>
          <a:bodyPr wrap="none" lIns="90488" tIns="44450" rIns="90488" bIns="44450">
            <a:spAutoFit/>
          </a:bodyPr>
          <a:lstStyle/>
          <a:p>
            <a:pPr algn="ctr" defTabSz="762000" eaLnBrk="0" hangingPunct="0"/>
            <a:r>
              <a:rPr lang="fr-FR" sz="2000" b="1"/>
              <a:t>RISQUE PERCU</a:t>
            </a:r>
            <a:endParaRPr lang="fr-FR" sz="2400"/>
          </a:p>
          <a:p>
            <a:pPr algn="ctr" defTabSz="762000" eaLnBrk="0" hangingPunct="0"/>
            <a:r>
              <a:rPr lang="fr-FR" sz="2000"/>
              <a:t>Conséquences négatives </a:t>
            </a:r>
          </a:p>
          <a:p>
            <a:pPr algn="ctr" defTabSz="762000" eaLnBrk="0" hangingPunct="0"/>
            <a:r>
              <a:rPr lang="fr-FR" sz="2000"/>
              <a:t>d'un mauvais achat</a:t>
            </a:r>
          </a:p>
        </p:txBody>
      </p:sp>
      <p:sp>
        <p:nvSpPr>
          <p:cNvPr id="196613" name="Rectangle 5"/>
          <p:cNvSpPr>
            <a:spLocks noChangeArrowheads="1"/>
          </p:cNvSpPr>
          <p:nvPr/>
        </p:nvSpPr>
        <p:spPr bwMode="auto">
          <a:xfrm>
            <a:off x="7647965" y="3797300"/>
            <a:ext cx="2555509" cy="1013098"/>
          </a:xfrm>
          <a:prstGeom prst="rect">
            <a:avLst/>
          </a:prstGeom>
          <a:noFill/>
          <a:ln w="12700">
            <a:noFill/>
            <a:miter lim="800000"/>
            <a:headEnd/>
            <a:tailEnd/>
          </a:ln>
          <a:effectLst/>
        </p:spPr>
        <p:txBody>
          <a:bodyPr wrap="none" lIns="90488" tIns="44450" rIns="90488" bIns="44450">
            <a:spAutoFit/>
          </a:bodyPr>
          <a:lstStyle/>
          <a:p>
            <a:pPr algn="ctr" defTabSz="762000" eaLnBrk="0" hangingPunct="0"/>
            <a:r>
              <a:rPr lang="fr-FR" sz="2000" b="1"/>
              <a:t>SIGNE</a:t>
            </a:r>
          </a:p>
          <a:p>
            <a:pPr algn="ctr" defTabSz="762000" eaLnBrk="0" hangingPunct="0"/>
            <a:r>
              <a:rPr lang="fr-FR" sz="2000"/>
              <a:t>Valeur de signe </a:t>
            </a:r>
          </a:p>
          <a:p>
            <a:pPr algn="ctr" defTabSz="762000" eaLnBrk="0" hangingPunct="0"/>
            <a:r>
              <a:rPr lang="fr-FR" sz="2000"/>
              <a:t>accordée au produit</a:t>
            </a:r>
          </a:p>
        </p:txBody>
      </p:sp>
      <p:sp>
        <p:nvSpPr>
          <p:cNvPr id="196614" name="Rectangle 6"/>
          <p:cNvSpPr>
            <a:spLocks noChangeArrowheads="1"/>
          </p:cNvSpPr>
          <p:nvPr/>
        </p:nvSpPr>
        <p:spPr bwMode="auto">
          <a:xfrm>
            <a:off x="7026896" y="5854700"/>
            <a:ext cx="2241897" cy="1013098"/>
          </a:xfrm>
          <a:prstGeom prst="rect">
            <a:avLst/>
          </a:prstGeom>
          <a:noFill/>
          <a:ln w="12700">
            <a:noFill/>
            <a:miter lim="800000"/>
            <a:headEnd/>
            <a:tailEnd/>
          </a:ln>
          <a:effectLst/>
        </p:spPr>
        <p:txBody>
          <a:bodyPr wrap="none" lIns="90488" tIns="44450" rIns="90488" bIns="44450">
            <a:spAutoFit/>
          </a:bodyPr>
          <a:lstStyle/>
          <a:p>
            <a:pPr algn="ctr" defTabSz="762000" eaLnBrk="0" hangingPunct="0"/>
            <a:r>
              <a:rPr lang="fr-FR" sz="2000" b="1"/>
              <a:t>PLAISIR</a:t>
            </a:r>
            <a:endParaRPr lang="fr-FR" sz="2400"/>
          </a:p>
          <a:p>
            <a:pPr algn="ctr" defTabSz="762000" eaLnBrk="0" hangingPunct="0"/>
            <a:r>
              <a:rPr lang="fr-FR" sz="2000"/>
              <a:t>Valeur hédoniste </a:t>
            </a:r>
          </a:p>
          <a:p>
            <a:pPr algn="ctr" defTabSz="762000" eaLnBrk="0" hangingPunct="0"/>
            <a:r>
              <a:rPr lang="fr-FR" sz="2000"/>
              <a:t>du produit</a:t>
            </a:r>
          </a:p>
        </p:txBody>
      </p:sp>
      <p:sp>
        <p:nvSpPr>
          <p:cNvPr id="196615" name="AutoShape 7"/>
          <p:cNvSpPr>
            <a:spLocks noChangeArrowheads="1"/>
          </p:cNvSpPr>
          <p:nvPr/>
        </p:nvSpPr>
        <p:spPr bwMode="auto">
          <a:xfrm>
            <a:off x="4676775" y="3184525"/>
            <a:ext cx="3219450" cy="2686050"/>
          </a:xfrm>
          <a:prstGeom prst="star5">
            <a:avLst/>
          </a:prstGeom>
          <a:solidFill>
            <a:schemeClr val="accent1">
              <a:lumMod val="75000"/>
            </a:schemeClr>
          </a:solidFill>
          <a:ln w="22225">
            <a:solidFill>
              <a:srgbClr val="808080"/>
            </a:solidFill>
            <a:miter lim="800000"/>
            <a:headEnd/>
            <a:tailEnd/>
          </a:ln>
          <a:effectLst/>
        </p:spPr>
        <p:txBody>
          <a:bodyPr wrap="none" anchor="ctr"/>
          <a:lstStyle/>
          <a:p>
            <a:endParaRPr lang="fr-FR"/>
          </a:p>
        </p:txBody>
      </p:sp>
      <p:sp>
        <p:nvSpPr>
          <p:cNvPr id="196616" name="Rectangle 8"/>
          <p:cNvSpPr>
            <a:spLocks noChangeArrowheads="1"/>
          </p:cNvSpPr>
          <p:nvPr/>
        </p:nvSpPr>
        <p:spPr bwMode="auto">
          <a:xfrm>
            <a:off x="2982811" y="5854700"/>
            <a:ext cx="3441905" cy="1013098"/>
          </a:xfrm>
          <a:prstGeom prst="rect">
            <a:avLst/>
          </a:prstGeom>
          <a:noFill/>
          <a:ln w="12700">
            <a:noFill/>
            <a:miter lim="800000"/>
            <a:headEnd/>
            <a:tailEnd/>
          </a:ln>
          <a:effectLst/>
        </p:spPr>
        <p:txBody>
          <a:bodyPr wrap="none" lIns="90488" tIns="44450" rIns="90488" bIns="44450">
            <a:spAutoFit/>
          </a:bodyPr>
          <a:lstStyle/>
          <a:p>
            <a:pPr algn="ctr" defTabSz="762000" eaLnBrk="0" hangingPunct="0"/>
            <a:r>
              <a:rPr lang="fr-FR" sz="2000" b="1"/>
              <a:t>PROBABILITE D'ERREUR</a:t>
            </a:r>
            <a:endParaRPr lang="fr-FR" sz="2000"/>
          </a:p>
          <a:p>
            <a:pPr algn="ctr" defTabSz="762000" eaLnBrk="0" hangingPunct="0"/>
            <a:r>
              <a:rPr lang="fr-FR" sz="2000"/>
              <a:t>Probabilité perçue </a:t>
            </a:r>
          </a:p>
          <a:p>
            <a:pPr algn="ctr" defTabSz="762000" eaLnBrk="0" hangingPunct="0"/>
            <a:r>
              <a:rPr lang="fr-FR" sz="2000"/>
              <a:t>de faire un mauvais achat</a:t>
            </a:r>
          </a:p>
        </p:txBody>
      </p:sp>
      <p:sp>
        <p:nvSpPr>
          <p:cNvPr id="196617" name="Text Box 9"/>
          <p:cNvSpPr txBox="1">
            <a:spLocks noChangeArrowheads="1"/>
          </p:cNvSpPr>
          <p:nvPr/>
        </p:nvSpPr>
        <p:spPr bwMode="auto">
          <a:xfrm>
            <a:off x="2209800" y="1600201"/>
            <a:ext cx="8077200" cy="519113"/>
          </a:xfrm>
          <a:prstGeom prst="rect">
            <a:avLst/>
          </a:prstGeom>
          <a:noFill/>
          <a:ln w="9525">
            <a:noFill/>
            <a:miter lim="800000"/>
            <a:headEnd/>
            <a:tailEnd/>
          </a:ln>
          <a:effectLst/>
        </p:spPr>
        <p:txBody>
          <a:bodyPr>
            <a:spAutoFit/>
          </a:bodyPr>
          <a:lstStyle/>
          <a:p>
            <a:pPr algn="ctr" eaLnBrk="0" hangingPunct="0">
              <a:spcBef>
                <a:spcPct val="50000"/>
              </a:spcBef>
            </a:pPr>
            <a:r>
              <a:rPr lang="fr-FR" sz="2800" b="1"/>
              <a:t>L’IMPLICATION</a:t>
            </a:r>
            <a:endParaRPr lang="en-US" sz="2800" b="1"/>
          </a:p>
        </p:txBody>
      </p:sp>
    </p:spTree>
    <p:extLst>
      <p:ext uri="{BB962C8B-B14F-4D97-AF65-F5344CB8AC3E}">
        <p14:creationId xmlns:p14="http://schemas.microsoft.com/office/powerpoint/2010/main" val="1007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66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66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6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66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66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6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p:bldP spid="196612" grpId="0"/>
      <p:bldP spid="196613" grpId="0"/>
      <p:bldP spid="196614" grpId="0"/>
      <p:bldP spid="196615" grpId="0" animBg="1"/>
      <p:bldP spid="196616" grpId="0"/>
      <p:bldP spid="1966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ln/>
        </p:spPr>
        <p:txBody>
          <a:bodyPr/>
          <a:lstStyle/>
          <a:p>
            <a:r>
              <a:rPr lang="fr-FR" b="1" dirty="0"/>
              <a:t>Les différentes nature du risque</a:t>
            </a:r>
          </a:p>
        </p:txBody>
      </p:sp>
      <p:sp>
        <p:nvSpPr>
          <p:cNvPr id="250883" name="Rectangle 3"/>
          <p:cNvSpPr>
            <a:spLocks noGrp="1" noChangeArrowheads="1"/>
          </p:cNvSpPr>
          <p:nvPr>
            <p:ph type="body" idx="1"/>
          </p:nvPr>
        </p:nvSpPr>
        <p:spPr>
          <a:xfrm>
            <a:off x="1069848" y="2461877"/>
            <a:ext cx="10058400" cy="4050792"/>
          </a:xfrm>
          <a:ln/>
        </p:spPr>
        <p:txBody>
          <a:bodyPr/>
          <a:lstStyle/>
          <a:p>
            <a:r>
              <a:rPr lang="fr-FR" dirty="0"/>
              <a:t>Financier </a:t>
            </a:r>
          </a:p>
          <a:p>
            <a:endParaRPr lang="fr-FR" dirty="0" smtClean="0"/>
          </a:p>
          <a:p>
            <a:r>
              <a:rPr lang="fr-FR" dirty="0" smtClean="0"/>
              <a:t>Technique </a:t>
            </a:r>
          </a:p>
          <a:p>
            <a:endParaRPr lang="fr-FR" dirty="0" smtClean="0"/>
          </a:p>
          <a:p>
            <a:r>
              <a:rPr lang="fr-FR" dirty="0" smtClean="0"/>
              <a:t>Psychologique </a:t>
            </a:r>
          </a:p>
          <a:p>
            <a:endParaRPr lang="fr-FR" dirty="0" smtClean="0"/>
          </a:p>
          <a:p>
            <a:r>
              <a:rPr lang="fr-FR" dirty="0" smtClean="0"/>
              <a:t>Social </a:t>
            </a:r>
          </a:p>
          <a:p>
            <a:endParaRPr lang="fr-FR" dirty="0" smtClean="0"/>
          </a:p>
          <a:p>
            <a:r>
              <a:rPr lang="fr-FR" dirty="0" smtClean="0"/>
              <a:t>Physique </a:t>
            </a:r>
            <a:endParaRPr lang="fr-FR" dirty="0"/>
          </a:p>
        </p:txBody>
      </p:sp>
      <p:sp>
        <p:nvSpPr>
          <p:cNvPr id="2" name="AutoShape 2" descr="ésultat de recherche d'images pour &quot;maison&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44" name="Picture 4" descr="ésultat de recherche d'images pour &quot;mais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293" y="1982008"/>
            <a:ext cx="2204936" cy="117374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ésultat de recherche d'images pour &quot;prothès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510" y="3028124"/>
            <a:ext cx="2637692" cy="145914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ésultat de recherche d'images pour &quot;chaussure de luxe femme louboutin&quot;"/>
          <p:cNvSpPr>
            <a:spLocks noChangeAspect="1" noChangeArrowheads="1"/>
          </p:cNvSpPr>
          <p:nvPr/>
        </p:nvSpPr>
        <p:spPr bwMode="auto">
          <a:xfrm>
            <a:off x="0" y="0"/>
            <a:ext cx="3362325" cy="3514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10" descr="ésultat de recherche d'images pour &quot;chaussure de luxe femme louboutin&quot;"/>
          <p:cNvSpPr>
            <a:spLocks noChangeAspect="1" noChangeArrowheads="1"/>
          </p:cNvSpPr>
          <p:nvPr/>
        </p:nvSpPr>
        <p:spPr bwMode="auto">
          <a:xfrm>
            <a:off x="152400" y="152400"/>
            <a:ext cx="3362325" cy="3514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52" name="Picture 12" descr="haussures de luxe fem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39" y="4487273"/>
            <a:ext cx="1455906" cy="1521896"/>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ésultat de recherche d'images pour &quot;voiture classe a 2016&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4961" y="4793574"/>
            <a:ext cx="3096639" cy="2064426"/>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ésultat de recherche d'images pour &quot;prothèse mammair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983" y="3028124"/>
            <a:ext cx="2515405" cy="135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12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8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8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8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8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992313" y="115888"/>
            <a:ext cx="8229600" cy="1371600"/>
          </a:xfrm>
          <a:ln/>
        </p:spPr>
        <p:txBody>
          <a:bodyPr/>
          <a:lstStyle/>
          <a:p>
            <a:r>
              <a:rPr lang="fr-FR" b="1"/>
              <a:t>L’implication</a:t>
            </a:r>
          </a:p>
        </p:txBody>
      </p:sp>
      <p:graphicFrame>
        <p:nvGraphicFramePr>
          <p:cNvPr id="251907" name="Group 3"/>
          <p:cNvGraphicFramePr>
            <a:graphicFrameLocks noGrp="1"/>
          </p:cNvGraphicFramePr>
          <p:nvPr>
            <p:ph idx="1"/>
          </p:nvPr>
        </p:nvGraphicFramePr>
        <p:xfrm>
          <a:off x="2279650" y="2133601"/>
          <a:ext cx="7689850" cy="4176713"/>
        </p:xfrm>
        <a:graphic>
          <a:graphicData uri="http://schemas.openxmlformats.org/drawingml/2006/table">
            <a:tbl>
              <a:tblPr/>
              <a:tblGrid>
                <a:gridCol w="2563813"/>
                <a:gridCol w="2562225"/>
                <a:gridCol w="2563812"/>
              </a:tblGrid>
              <a:tr h="1165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 </a:t>
                      </a:r>
                      <a:r>
                        <a:rPr kumimoji="0" lang="fr-FR" sz="2000" b="1" i="0" u="none" strike="noStrike" cap="none" normalizeH="0" baseline="0" smtClean="0">
                          <a:ln>
                            <a:noFill/>
                          </a:ln>
                          <a:solidFill>
                            <a:schemeClr val="tx2"/>
                          </a:solidFill>
                          <a:effectLst/>
                          <a:latin typeface="Eras Medium ITC" pitchFamily="34" charset="0"/>
                        </a:rPr>
                        <a:t>Contenu    émotionnel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chemeClr val="tx2"/>
                          </a:solidFill>
                          <a:effectLst/>
                          <a:latin typeface="Eras Medium ITC" pitchFamily="34" charset="0"/>
                        </a:rPr>
                        <a:t>Risque financier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Fort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Faible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504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Fort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Implication forte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Ex : chirurgie esthétique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Implication moyenne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Ex : Médicaments chers non remboursés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506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Faible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Implication moyenne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Ex : hospitalisation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Implication faible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1" u="none" strike="noStrike" cap="none" normalizeH="0" baseline="0" smtClean="0">
                          <a:ln>
                            <a:noFill/>
                          </a:ln>
                          <a:solidFill>
                            <a:schemeClr val="tx2"/>
                          </a:solidFill>
                          <a:effectLst/>
                          <a:latin typeface="Eras Medium ITC" pitchFamily="34" charset="0"/>
                        </a:rPr>
                        <a:t>Ex : doliprane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Tree>
    <p:extLst>
      <p:ext uri="{BB962C8B-B14F-4D97-AF65-F5344CB8AC3E}">
        <p14:creationId xmlns:p14="http://schemas.microsoft.com/office/powerpoint/2010/main" val="94124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AutoShape 2"/>
          <p:cNvSpPr>
            <a:spLocks noChangeArrowheads="1"/>
          </p:cNvSpPr>
          <p:nvPr/>
        </p:nvSpPr>
        <p:spPr bwMode="auto">
          <a:xfrm flipV="1">
            <a:off x="2667000" y="1981200"/>
            <a:ext cx="6858000" cy="4648200"/>
          </a:xfrm>
          <a:prstGeom prst="triangle">
            <a:avLst>
              <a:gd name="adj" fmla="val 50000"/>
            </a:avLst>
          </a:prstGeom>
          <a:solidFill>
            <a:srgbClr val="B2B2B2"/>
          </a:solidFill>
          <a:ln w="19050">
            <a:solidFill>
              <a:srgbClr val="608460"/>
            </a:solidFill>
            <a:miter lim="800000"/>
            <a:headEnd/>
            <a:tailEnd/>
          </a:ln>
          <a:effectLst/>
        </p:spPr>
        <p:txBody>
          <a:bodyPr wrap="none" anchor="ctr"/>
          <a:lstStyle/>
          <a:p>
            <a:endParaRPr lang="fr-FR"/>
          </a:p>
        </p:txBody>
      </p:sp>
      <p:sp>
        <p:nvSpPr>
          <p:cNvPr id="197635" name="Rectangle 3"/>
          <p:cNvSpPr>
            <a:spLocks noGrp="1" noChangeArrowheads="1"/>
          </p:cNvSpPr>
          <p:nvPr>
            <p:ph type="title"/>
          </p:nvPr>
        </p:nvSpPr>
        <p:spPr>
          <a:ln/>
        </p:spPr>
        <p:txBody>
          <a:bodyPr/>
          <a:lstStyle/>
          <a:p>
            <a:r>
              <a:rPr lang="fr-FR"/>
              <a:t>c) La perception</a:t>
            </a:r>
            <a:endParaRPr lang="en-US"/>
          </a:p>
        </p:txBody>
      </p:sp>
      <p:sp>
        <p:nvSpPr>
          <p:cNvPr id="197636" name="Text Box 4"/>
          <p:cNvSpPr txBox="1">
            <a:spLocks noChangeArrowheads="1"/>
          </p:cNvSpPr>
          <p:nvPr/>
        </p:nvSpPr>
        <p:spPr bwMode="auto">
          <a:xfrm>
            <a:off x="4394412" y="2041526"/>
            <a:ext cx="3534943" cy="707886"/>
          </a:xfrm>
          <a:prstGeom prst="rect">
            <a:avLst/>
          </a:prstGeom>
          <a:noFill/>
          <a:ln w="9525">
            <a:noFill/>
            <a:miter lim="800000"/>
            <a:headEnd/>
            <a:tailEnd/>
          </a:ln>
          <a:effectLst/>
        </p:spPr>
        <p:txBody>
          <a:bodyPr wrap="none">
            <a:spAutoFit/>
          </a:bodyPr>
          <a:lstStyle/>
          <a:p>
            <a:pPr algn="ctr" eaLnBrk="0" hangingPunct="0"/>
            <a:r>
              <a:rPr lang="fr-FR" sz="2000" dirty="0">
                <a:latin typeface="Sylfaen" pitchFamily="18" charset="0"/>
              </a:rPr>
              <a:t>Le consommateur est exposé à</a:t>
            </a:r>
          </a:p>
          <a:p>
            <a:pPr algn="ctr" eaLnBrk="0" hangingPunct="0"/>
            <a:r>
              <a:rPr lang="fr-FR" sz="2000" dirty="0">
                <a:latin typeface="Sylfaen" pitchFamily="18" charset="0"/>
              </a:rPr>
              <a:t>Plus de </a:t>
            </a:r>
            <a:r>
              <a:rPr lang="fr-FR" sz="2000" dirty="0" smtClean="0">
                <a:latin typeface="Sylfaen" pitchFamily="18" charset="0"/>
              </a:rPr>
              <a:t>10000 messages </a:t>
            </a:r>
            <a:r>
              <a:rPr lang="fr-FR" sz="2000" dirty="0">
                <a:latin typeface="Sylfaen" pitchFamily="18" charset="0"/>
              </a:rPr>
              <a:t>par jour</a:t>
            </a:r>
          </a:p>
        </p:txBody>
      </p:sp>
      <p:sp>
        <p:nvSpPr>
          <p:cNvPr id="197637" name="Text Box 5"/>
          <p:cNvSpPr txBox="1">
            <a:spLocks noChangeArrowheads="1"/>
          </p:cNvSpPr>
          <p:nvPr/>
        </p:nvSpPr>
        <p:spPr bwMode="auto">
          <a:xfrm>
            <a:off x="4478338" y="3032126"/>
            <a:ext cx="3446462" cy="396875"/>
          </a:xfrm>
          <a:prstGeom prst="rect">
            <a:avLst/>
          </a:prstGeom>
          <a:noFill/>
          <a:ln w="9525">
            <a:noFill/>
            <a:miter lim="800000"/>
            <a:headEnd/>
            <a:tailEnd/>
          </a:ln>
          <a:effectLst/>
        </p:spPr>
        <p:txBody>
          <a:bodyPr wrap="none">
            <a:spAutoFit/>
          </a:bodyPr>
          <a:lstStyle/>
          <a:p>
            <a:pPr eaLnBrk="0" hangingPunct="0"/>
            <a:r>
              <a:rPr lang="fr-FR" sz="2000">
                <a:latin typeface="Sylfaen" pitchFamily="18" charset="0"/>
              </a:rPr>
              <a:t>Il en perçoit une 30</a:t>
            </a:r>
            <a:r>
              <a:rPr lang="fr-FR" sz="2000" baseline="30000">
                <a:latin typeface="Sylfaen" pitchFamily="18" charset="0"/>
              </a:rPr>
              <a:t>aine</a:t>
            </a:r>
            <a:r>
              <a:rPr lang="fr-FR" sz="2000">
                <a:latin typeface="Sylfaen" pitchFamily="18" charset="0"/>
              </a:rPr>
              <a:t> par jour</a:t>
            </a:r>
          </a:p>
        </p:txBody>
      </p:sp>
      <p:sp>
        <p:nvSpPr>
          <p:cNvPr id="197638" name="Text Box 6"/>
          <p:cNvSpPr txBox="1">
            <a:spLocks noChangeArrowheads="1"/>
          </p:cNvSpPr>
          <p:nvPr/>
        </p:nvSpPr>
        <p:spPr bwMode="auto">
          <a:xfrm>
            <a:off x="4540251" y="4098926"/>
            <a:ext cx="3171825" cy="701675"/>
          </a:xfrm>
          <a:prstGeom prst="rect">
            <a:avLst/>
          </a:prstGeom>
          <a:noFill/>
          <a:ln w="9525">
            <a:noFill/>
            <a:miter lim="800000"/>
            <a:headEnd/>
            <a:tailEnd/>
          </a:ln>
          <a:effectLst/>
        </p:spPr>
        <p:txBody>
          <a:bodyPr wrap="none">
            <a:spAutoFit/>
          </a:bodyPr>
          <a:lstStyle/>
          <a:p>
            <a:pPr algn="ctr" eaLnBrk="0" hangingPunct="0"/>
            <a:r>
              <a:rPr lang="fr-FR" sz="2000">
                <a:latin typeface="Sylfaen" pitchFamily="18" charset="0"/>
              </a:rPr>
              <a:t>Il en mémorise moins de 10 </a:t>
            </a:r>
          </a:p>
          <a:p>
            <a:pPr algn="ctr" eaLnBrk="0" hangingPunct="0"/>
            <a:r>
              <a:rPr lang="fr-FR" sz="2000">
                <a:latin typeface="Sylfaen" pitchFamily="18" charset="0"/>
              </a:rPr>
              <a:t>par jour</a:t>
            </a:r>
          </a:p>
        </p:txBody>
      </p:sp>
    </p:spTree>
    <p:extLst>
      <p:ext uri="{BB962C8B-B14F-4D97-AF65-F5344CB8AC3E}">
        <p14:creationId xmlns:p14="http://schemas.microsoft.com/office/powerpoint/2010/main" val="149956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wipe(up)">
                                      <p:cBhvr>
                                        <p:cTn id="7" dur="500"/>
                                        <p:tgtEl>
                                          <p:spTgt spid="1976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976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976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97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P spid="197636" grpId="0" autoUpdateAnimBg="0"/>
      <p:bldP spid="197637" grpId="0" autoUpdateAnimBg="0"/>
      <p:bldP spid="197638"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774826" y="274638"/>
            <a:ext cx="8435975" cy="1143000"/>
          </a:xfrm>
          <a:ln/>
        </p:spPr>
        <p:txBody>
          <a:bodyPr/>
          <a:lstStyle/>
          <a:p>
            <a:r>
              <a:rPr lang="fr-FR" sz="3600"/>
              <a:t>Pourquoi s’intéresser à la perception ?</a:t>
            </a:r>
            <a:endParaRPr lang="en-US" sz="3600"/>
          </a:p>
        </p:txBody>
      </p:sp>
      <p:pic>
        <p:nvPicPr>
          <p:cNvPr id="198659" name="Picture 3" descr="6 auchan BAFG"/>
          <p:cNvPicPr>
            <a:picLocks noChangeAspect="1" noChangeArrowheads="1"/>
          </p:cNvPicPr>
          <p:nvPr/>
        </p:nvPicPr>
        <p:blipFill>
          <a:blip r:embed="rId3" cstate="print"/>
          <a:srcRect/>
          <a:stretch>
            <a:fillRect/>
          </a:stretch>
        </p:blipFill>
        <p:spPr bwMode="auto">
          <a:xfrm>
            <a:off x="2579689" y="2057400"/>
            <a:ext cx="6751637" cy="4699000"/>
          </a:xfrm>
          <a:prstGeom prst="rect">
            <a:avLst/>
          </a:prstGeom>
          <a:noFill/>
        </p:spPr>
      </p:pic>
      <p:sp>
        <p:nvSpPr>
          <p:cNvPr id="198660" name="Text Box 4"/>
          <p:cNvSpPr txBox="1">
            <a:spLocks noChangeArrowheads="1"/>
          </p:cNvSpPr>
          <p:nvPr/>
        </p:nvSpPr>
        <p:spPr bwMode="auto">
          <a:xfrm>
            <a:off x="9683750" y="4648201"/>
            <a:ext cx="725488" cy="396875"/>
          </a:xfrm>
          <a:prstGeom prst="rect">
            <a:avLst/>
          </a:prstGeom>
          <a:noFill/>
          <a:ln w="9525">
            <a:noFill/>
            <a:miter lim="800000"/>
            <a:headEnd/>
            <a:tailEnd/>
          </a:ln>
          <a:effectLst/>
        </p:spPr>
        <p:txBody>
          <a:bodyPr wrap="none">
            <a:spAutoFit/>
          </a:bodyPr>
          <a:lstStyle/>
          <a:p>
            <a:r>
              <a:rPr lang="fr-FR" sz="2000">
                <a:latin typeface="Tahoma" pitchFamily="34" charset="0"/>
              </a:rPr>
              <a:t>MDD</a:t>
            </a:r>
          </a:p>
        </p:txBody>
      </p:sp>
      <p:sp>
        <p:nvSpPr>
          <p:cNvPr id="198661" name="Rectangle 5"/>
          <p:cNvSpPr>
            <a:spLocks noChangeArrowheads="1"/>
          </p:cNvSpPr>
          <p:nvPr/>
        </p:nvSpPr>
        <p:spPr bwMode="auto">
          <a:xfrm>
            <a:off x="6237289" y="4191000"/>
            <a:ext cx="1476375" cy="2590800"/>
          </a:xfrm>
          <a:prstGeom prst="rect">
            <a:avLst/>
          </a:prstGeom>
          <a:noFill/>
          <a:ln w="38100">
            <a:solidFill>
              <a:schemeClr val="tx1"/>
            </a:solidFill>
            <a:miter lim="800000"/>
            <a:headEnd/>
            <a:tailEnd/>
          </a:ln>
          <a:effectLst/>
        </p:spPr>
        <p:txBody>
          <a:bodyPr wrap="none" anchor="ctr"/>
          <a:lstStyle/>
          <a:p>
            <a:endParaRPr lang="fr-FR"/>
          </a:p>
        </p:txBody>
      </p:sp>
      <p:sp>
        <p:nvSpPr>
          <p:cNvPr id="198662" name="Line 6"/>
          <p:cNvSpPr>
            <a:spLocks noChangeShapeType="1"/>
          </p:cNvSpPr>
          <p:nvPr/>
        </p:nvSpPr>
        <p:spPr bwMode="auto">
          <a:xfrm flipV="1">
            <a:off x="7502526" y="4648200"/>
            <a:ext cx="2251075" cy="533400"/>
          </a:xfrm>
          <a:prstGeom prst="line">
            <a:avLst/>
          </a:prstGeom>
          <a:noFill/>
          <a:ln w="38100">
            <a:solidFill>
              <a:schemeClr val="tx1"/>
            </a:solidFill>
            <a:miter lim="800000"/>
            <a:headEnd/>
            <a:tailEnd type="triangle" w="med" len="med"/>
          </a:ln>
          <a:effectLst/>
        </p:spPr>
        <p:txBody>
          <a:bodyPr wrap="none"/>
          <a:lstStyle/>
          <a:p>
            <a:endParaRPr lang="fr-FR"/>
          </a:p>
        </p:txBody>
      </p:sp>
      <p:sp>
        <p:nvSpPr>
          <p:cNvPr id="198663" name="Rectangle 7"/>
          <p:cNvSpPr>
            <a:spLocks noChangeArrowheads="1"/>
          </p:cNvSpPr>
          <p:nvPr/>
        </p:nvSpPr>
        <p:spPr bwMode="auto">
          <a:xfrm>
            <a:off x="4829176" y="4343400"/>
            <a:ext cx="422275" cy="2438400"/>
          </a:xfrm>
          <a:prstGeom prst="rect">
            <a:avLst/>
          </a:prstGeom>
          <a:noFill/>
          <a:ln w="38100">
            <a:solidFill>
              <a:schemeClr val="tx1"/>
            </a:solidFill>
            <a:miter lim="800000"/>
            <a:headEnd/>
            <a:tailEnd/>
          </a:ln>
          <a:effectLst/>
        </p:spPr>
        <p:txBody>
          <a:bodyPr wrap="none" anchor="ctr"/>
          <a:lstStyle/>
          <a:p>
            <a:endParaRPr lang="fr-FR"/>
          </a:p>
        </p:txBody>
      </p:sp>
      <p:sp>
        <p:nvSpPr>
          <p:cNvPr id="198664" name="Line 8"/>
          <p:cNvSpPr>
            <a:spLocks noChangeShapeType="1"/>
          </p:cNvSpPr>
          <p:nvPr/>
        </p:nvSpPr>
        <p:spPr bwMode="auto">
          <a:xfrm flipV="1">
            <a:off x="5111750" y="5029200"/>
            <a:ext cx="4641850" cy="609600"/>
          </a:xfrm>
          <a:prstGeom prst="line">
            <a:avLst/>
          </a:prstGeom>
          <a:noFill/>
          <a:ln w="38100">
            <a:solidFill>
              <a:schemeClr val="tx1"/>
            </a:solidFill>
            <a:miter lim="800000"/>
            <a:headEnd/>
            <a:tailEnd type="triangle" w="med" len="med"/>
          </a:ln>
          <a:effectLst/>
        </p:spPr>
        <p:txBody>
          <a:bodyPr wrap="none"/>
          <a:lstStyle/>
          <a:p>
            <a:endParaRPr lang="fr-FR"/>
          </a:p>
        </p:txBody>
      </p:sp>
    </p:spTree>
    <p:extLst>
      <p:ext uri="{BB962C8B-B14F-4D97-AF65-F5344CB8AC3E}">
        <p14:creationId xmlns:p14="http://schemas.microsoft.com/office/powerpoint/2010/main" val="13253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strips(downRight)">
                                      <p:cBhvr>
                                        <p:cTn id="7" dur="500"/>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ln/>
        </p:spPr>
        <p:txBody>
          <a:bodyPr/>
          <a:lstStyle/>
          <a:p>
            <a:r>
              <a:rPr lang="fr-FR"/>
              <a:t>Introduction : qu’est-ce qu’un consommateur ?</a:t>
            </a:r>
            <a:endParaRPr lang="en-US" dirty="0"/>
          </a:p>
        </p:txBody>
      </p:sp>
      <p:sp>
        <p:nvSpPr>
          <p:cNvPr id="188419" name="Rectangle 3"/>
          <p:cNvSpPr>
            <a:spLocks noGrp="1" noChangeArrowheads="1"/>
          </p:cNvSpPr>
          <p:nvPr>
            <p:ph type="body" idx="1"/>
          </p:nvPr>
        </p:nvSpPr>
        <p:spPr>
          <a:noFill/>
          <a:ln>
            <a:noFill/>
          </a:ln>
        </p:spPr>
        <p:txBody>
          <a:bodyPr/>
          <a:lstStyle/>
          <a:p>
            <a:pPr algn="just"/>
            <a:r>
              <a:rPr lang="fr-FR"/>
              <a:t>Un étudiant qui suit un cours de marketing est-il un consommateur ?</a:t>
            </a:r>
          </a:p>
          <a:p>
            <a:pPr algn="just"/>
            <a:r>
              <a:rPr lang="fr-FR"/>
              <a:t>Un enfant qui demande à sa maman de lui acheter un bonbon est-il un consommateur ?</a:t>
            </a:r>
          </a:p>
          <a:p>
            <a:pPr algn="just"/>
            <a:r>
              <a:rPr lang="fr-FR"/>
              <a:t>Un touriste dans un musée est-il un consommateur ?</a:t>
            </a:r>
          </a:p>
          <a:p>
            <a:pPr algn="just">
              <a:buFontTx/>
              <a:buNone/>
            </a:pPr>
            <a:r>
              <a:rPr lang="fr-FR">
                <a:sym typeface="Wingdings" pitchFamily="2" charset="2"/>
              </a:rPr>
              <a:t> Quelle(s) facteur(s) font d’un individu un consommateur ?</a:t>
            </a:r>
            <a:endParaRPr lang="fr-FR"/>
          </a:p>
        </p:txBody>
      </p:sp>
    </p:spTree>
    <p:extLst>
      <p:ext uri="{BB962C8B-B14F-4D97-AF65-F5344CB8AC3E}">
        <p14:creationId xmlns:p14="http://schemas.microsoft.com/office/powerpoint/2010/main" val="4747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19">
                                            <p:txEl>
                                              <p:pRg st="1" end="1"/>
                                            </p:txEl>
                                          </p:spTgt>
                                        </p:tgtEl>
                                        <p:attrNameLst>
                                          <p:attrName>style.visibility</p:attrName>
                                        </p:attrNameLst>
                                      </p:cBhvr>
                                      <p:to>
                                        <p:strVal val="visible"/>
                                      </p:to>
                                    </p:set>
                                    <p:anim calcmode="lin" valueType="num">
                                      <p:cBhvr additive="base">
                                        <p:cTn id="13" dur="500" fill="hold"/>
                                        <p:tgtEl>
                                          <p:spTgt spid="188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19">
                                            <p:txEl>
                                              <p:pRg st="2" end="2"/>
                                            </p:txEl>
                                          </p:spTgt>
                                        </p:tgtEl>
                                        <p:attrNameLst>
                                          <p:attrName>style.visibility</p:attrName>
                                        </p:attrNameLst>
                                      </p:cBhvr>
                                      <p:to>
                                        <p:strVal val="visible"/>
                                      </p:to>
                                    </p:set>
                                    <p:anim calcmode="lin" valueType="num">
                                      <p:cBhvr additive="base">
                                        <p:cTn id="19" dur="500" fill="hold"/>
                                        <p:tgtEl>
                                          <p:spTgt spid="1884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8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8419">
                                            <p:txEl>
                                              <p:pRg st="3" end="3"/>
                                            </p:txEl>
                                          </p:spTgt>
                                        </p:tgtEl>
                                        <p:attrNameLst>
                                          <p:attrName>style.visibility</p:attrName>
                                        </p:attrNameLst>
                                      </p:cBhvr>
                                      <p:to>
                                        <p:strVal val="visible"/>
                                      </p:to>
                                    </p:set>
                                    <p:anim calcmode="lin" valueType="num">
                                      <p:cBhvr additive="base">
                                        <p:cTn id="25" dur="500" fill="hold"/>
                                        <p:tgtEl>
                                          <p:spTgt spid="1884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84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ln/>
        </p:spPr>
        <p:txBody>
          <a:bodyPr/>
          <a:lstStyle/>
          <a:p>
            <a:r>
              <a:rPr lang="fr-FR"/>
              <a:t>La perception : définition</a:t>
            </a:r>
            <a:endParaRPr lang="en-US"/>
          </a:p>
        </p:txBody>
      </p:sp>
      <p:sp>
        <p:nvSpPr>
          <p:cNvPr id="199683" name="Rectangle 3"/>
          <p:cNvSpPr>
            <a:spLocks noChangeArrowheads="1"/>
          </p:cNvSpPr>
          <p:nvPr/>
        </p:nvSpPr>
        <p:spPr bwMode="auto">
          <a:xfrm>
            <a:off x="2743200" y="2209800"/>
            <a:ext cx="7772400" cy="4114800"/>
          </a:xfrm>
          <a:prstGeom prst="rect">
            <a:avLst/>
          </a:prstGeom>
          <a:noFill/>
          <a:ln w="9525">
            <a:noFill/>
            <a:miter lim="800000"/>
            <a:headEnd/>
            <a:tailEnd/>
          </a:ln>
          <a:effectLst/>
        </p:spPr>
        <p:txBody>
          <a:bodyPr/>
          <a:lstStyle/>
          <a:p>
            <a:pPr marL="342900" indent="-342900" eaLnBrk="0" hangingPunct="0">
              <a:spcBef>
                <a:spcPct val="20000"/>
              </a:spcBef>
              <a:buFontTx/>
              <a:buChar char="•"/>
            </a:pPr>
            <a:r>
              <a:rPr lang="fr-FR" sz="2800">
                <a:latin typeface="Eras Medium ITC" pitchFamily="34" charset="0"/>
              </a:rPr>
              <a:t>Processus par lequel un individu choisit, organise et interprète des éléments d’information externe pour construire une image cohérente du monde qui l’entoure</a:t>
            </a:r>
            <a:endParaRPr lang="en-US" sz="2800">
              <a:latin typeface="Eras Medium ITC" pitchFamily="34" charset="0"/>
            </a:endParaRPr>
          </a:p>
        </p:txBody>
      </p:sp>
      <p:grpSp>
        <p:nvGrpSpPr>
          <p:cNvPr id="199684" name="Group 4"/>
          <p:cNvGrpSpPr>
            <a:grpSpLocks/>
          </p:cNvGrpSpPr>
          <p:nvPr/>
        </p:nvGrpSpPr>
        <p:grpSpPr bwMode="auto">
          <a:xfrm>
            <a:off x="2057400" y="4419600"/>
            <a:ext cx="7696200" cy="685800"/>
            <a:chOff x="336" y="3120"/>
            <a:chExt cx="4848" cy="432"/>
          </a:xfrm>
        </p:grpSpPr>
        <p:sp>
          <p:nvSpPr>
            <p:cNvPr id="199685" name="AutoShape 5"/>
            <p:cNvSpPr>
              <a:spLocks noChangeArrowheads="1"/>
            </p:cNvSpPr>
            <p:nvPr/>
          </p:nvSpPr>
          <p:spPr bwMode="auto">
            <a:xfrm>
              <a:off x="336" y="3120"/>
              <a:ext cx="1056" cy="432"/>
            </a:xfrm>
            <a:prstGeom prst="rightArrow">
              <a:avLst>
                <a:gd name="adj1" fmla="val 50000"/>
                <a:gd name="adj2" fmla="val 61111"/>
              </a:avLst>
            </a:prstGeom>
            <a:solidFill>
              <a:srgbClr val="B2B2B2"/>
            </a:solidFill>
            <a:ln w="9525">
              <a:solidFill>
                <a:srgbClr val="808080"/>
              </a:solidFill>
              <a:miter lim="800000"/>
              <a:headEnd/>
              <a:tailEnd/>
            </a:ln>
            <a:effectLst/>
          </p:spPr>
          <p:txBody>
            <a:bodyPr wrap="none" anchor="ctr"/>
            <a:lstStyle/>
            <a:p>
              <a:endParaRPr lang="fr-FR"/>
            </a:p>
          </p:txBody>
        </p:sp>
        <p:sp>
          <p:nvSpPr>
            <p:cNvPr id="199686" name="Text Box 6"/>
            <p:cNvSpPr txBox="1">
              <a:spLocks noChangeArrowheads="1"/>
            </p:cNvSpPr>
            <p:nvPr/>
          </p:nvSpPr>
          <p:spPr bwMode="auto">
            <a:xfrm>
              <a:off x="1440" y="3168"/>
              <a:ext cx="3744" cy="288"/>
            </a:xfrm>
            <a:prstGeom prst="rect">
              <a:avLst/>
            </a:prstGeom>
            <a:noFill/>
            <a:ln w="9525">
              <a:noFill/>
              <a:miter lim="800000"/>
              <a:headEnd/>
              <a:tailEnd/>
            </a:ln>
            <a:effectLst/>
          </p:spPr>
          <p:txBody>
            <a:bodyPr>
              <a:spAutoFit/>
            </a:bodyPr>
            <a:lstStyle/>
            <a:p>
              <a:pPr>
                <a:spcBef>
                  <a:spcPct val="50000"/>
                </a:spcBef>
              </a:pPr>
              <a:r>
                <a:rPr lang="fr-FR" sz="2400">
                  <a:latin typeface="Eras Demi ITC" pitchFamily="34" charset="0"/>
                </a:rPr>
                <a:t>La perception n’est pas un filtre neutre</a:t>
              </a:r>
              <a:endParaRPr lang="en-US" sz="2400" u="sng">
                <a:latin typeface="Eras Demi ITC" pitchFamily="34" charset="0"/>
              </a:endParaRPr>
            </a:p>
          </p:txBody>
        </p:sp>
      </p:grpSp>
    </p:spTree>
    <p:extLst>
      <p:ext uri="{BB962C8B-B14F-4D97-AF65-F5344CB8AC3E}">
        <p14:creationId xmlns:p14="http://schemas.microsoft.com/office/powerpoint/2010/main" val="106653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dissolve">
                                      <p:cBhvr>
                                        <p:cTn id="7" dur="5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60115"/>
            <a:ext cx="12192000" cy="1609344"/>
          </a:xfrm>
          <a:ln/>
        </p:spPr>
        <p:txBody>
          <a:bodyPr>
            <a:normAutofit/>
          </a:bodyPr>
          <a:lstStyle/>
          <a:p>
            <a:r>
              <a:rPr lang="fr-FR" sz="4800"/>
              <a:t>Les caractéristiques de la perception humaine</a:t>
            </a:r>
            <a:endParaRPr lang="en-US" sz="4800" dirty="0"/>
          </a:p>
        </p:txBody>
      </p:sp>
      <p:sp>
        <p:nvSpPr>
          <p:cNvPr id="200707" name="Rectangle 3"/>
          <p:cNvSpPr>
            <a:spLocks noGrp="1" noChangeArrowheads="1"/>
          </p:cNvSpPr>
          <p:nvPr>
            <p:ph type="body" idx="1"/>
          </p:nvPr>
        </p:nvSpPr>
        <p:spPr>
          <a:xfrm>
            <a:off x="1981200" y="1600200"/>
            <a:ext cx="8229600" cy="1760538"/>
          </a:xfrm>
          <a:ln/>
        </p:spPr>
        <p:txBody>
          <a:bodyPr/>
          <a:lstStyle/>
          <a:p>
            <a:r>
              <a:rPr lang="fr-FR"/>
              <a:t>Elle est biaisée !</a:t>
            </a:r>
            <a:endParaRPr lang="en-US"/>
          </a:p>
        </p:txBody>
      </p:sp>
      <p:pic>
        <p:nvPicPr>
          <p:cNvPr id="200708" name="Picture 4" descr="pizza"/>
          <p:cNvPicPr>
            <a:picLocks noChangeAspect="1" noChangeArrowheads="1"/>
          </p:cNvPicPr>
          <p:nvPr/>
        </p:nvPicPr>
        <p:blipFill>
          <a:blip r:embed="rId3" cstate="print"/>
          <a:srcRect/>
          <a:stretch>
            <a:fillRect/>
          </a:stretch>
        </p:blipFill>
        <p:spPr bwMode="auto">
          <a:xfrm>
            <a:off x="3048000" y="2667000"/>
            <a:ext cx="2209800" cy="1600200"/>
          </a:xfrm>
          <a:prstGeom prst="rect">
            <a:avLst/>
          </a:prstGeom>
          <a:noFill/>
        </p:spPr>
      </p:pic>
      <p:sp>
        <p:nvSpPr>
          <p:cNvPr id="200709" name="Rectangle 5"/>
          <p:cNvSpPr>
            <a:spLocks noChangeArrowheads="1"/>
          </p:cNvSpPr>
          <p:nvPr/>
        </p:nvSpPr>
        <p:spPr bwMode="auto">
          <a:xfrm rot="10800000">
            <a:off x="2590800" y="4419600"/>
            <a:ext cx="3505200" cy="914400"/>
          </a:xfrm>
          <a:prstGeom prst="rect">
            <a:avLst/>
          </a:prstGeom>
          <a:noFill/>
          <a:ln w="28575">
            <a:solidFill>
              <a:schemeClr val="tx1"/>
            </a:solidFill>
            <a:miter lim="800000"/>
            <a:headEnd/>
            <a:tailEnd/>
          </a:ln>
          <a:effectLst/>
        </p:spPr>
        <p:txBody>
          <a:bodyPr wrap="none" anchor="ctr"/>
          <a:lstStyle/>
          <a:p>
            <a:endParaRPr lang="fr-FR"/>
          </a:p>
        </p:txBody>
      </p:sp>
      <p:sp>
        <p:nvSpPr>
          <p:cNvPr id="200710" name="Rectangle 6"/>
          <p:cNvSpPr>
            <a:spLocks noChangeArrowheads="1"/>
          </p:cNvSpPr>
          <p:nvPr/>
        </p:nvSpPr>
        <p:spPr bwMode="auto">
          <a:xfrm rot="10800000">
            <a:off x="7467600" y="4038600"/>
            <a:ext cx="1600200" cy="1524000"/>
          </a:xfrm>
          <a:prstGeom prst="rect">
            <a:avLst/>
          </a:prstGeom>
          <a:noFill/>
          <a:ln w="28575">
            <a:solidFill>
              <a:schemeClr val="tx1"/>
            </a:solidFill>
            <a:miter lim="800000"/>
            <a:headEnd/>
            <a:tailEnd/>
          </a:ln>
          <a:effectLst/>
        </p:spPr>
        <p:txBody>
          <a:bodyPr wrap="none" anchor="ctr"/>
          <a:lstStyle/>
          <a:p>
            <a:endParaRPr lang="fr-FR"/>
          </a:p>
        </p:txBody>
      </p:sp>
      <p:sp>
        <p:nvSpPr>
          <p:cNvPr id="200711" name="Text Box 7"/>
          <p:cNvSpPr txBox="1">
            <a:spLocks noChangeArrowheads="1"/>
          </p:cNvSpPr>
          <p:nvPr/>
        </p:nvSpPr>
        <p:spPr bwMode="auto">
          <a:xfrm>
            <a:off x="3886200" y="5486400"/>
            <a:ext cx="1219200" cy="457200"/>
          </a:xfrm>
          <a:prstGeom prst="rect">
            <a:avLst/>
          </a:prstGeom>
          <a:noFill/>
          <a:ln w="9525">
            <a:noFill/>
            <a:miter lim="800000"/>
            <a:headEnd/>
            <a:tailEnd/>
          </a:ln>
          <a:effectLst/>
        </p:spPr>
        <p:txBody>
          <a:bodyPr>
            <a:spAutoFit/>
          </a:bodyPr>
          <a:lstStyle/>
          <a:p>
            <a:pPr>
              <a:spcBef>
                <a:spcPct val="50000"/>
              </a:spcBef>
            </a:pPr>
            <a:r>
              <a:rPr lang="fr-FR" sz="2400">
                <a:latin typeface="Sylfaen" pitchFamily="18" charset="0"/>
              </a:rPr>
              <a:t>16cm</a:t>
            </a:r>
            <a:r>
              <a:rPr lang="fr-FR" sz="2400" baseline="30000">
                <a:latin typeface="Sylfaen" pitchFamily="18" charset="0"/>
              </a:rPr>
              <a:t>2</a:t>
            </a:r>
            <a:endParaRPr lang="en-US" sz="2400" baseline="30000">
              <a:latin typeface="Sylfaen" pitchFamily="18" charset="0"/>
            </a:endParaRPr>
          </a:p>
        </p:txBody>
      </p:sp>
      <p:sp>
        <p:nvSpPr>
          <p:cNvPr id="200712" name="Text Box 8"/>
          <p:cNvSpPr txBox="1">
            <a:spLocks noChangeArrowheads="1"/>
          </p:cNvSpPr>
          <p:nvPr/>
        </p:nvSpPr>
        <p:spPr bwMode="auto">
          <a:xfrm>
            <a:off x="7772400" y="5638800"/>
            <a:ext cx="1219200" cy="457200"/>
          </a:xfrm>
          <a:prstGeom prst="rect">
            <a:avLst/>
          </a:prstGeom>
          <a:noFill/>
          <a:ln w="9525">
            <a:noFill/>
            <a:miter lim="800000"/>
            <a:headEnd/>
            <a:tailEnd/>
          </a:ln>
          <a:effectLst/>
        </p:spPr>
        <p:txBody>
          <a:bodyPr>
            <a:spAutoFit/>
          </a:bodyPr>
          <a:lstStyle/>
          <a:p>
            <a:pPr>
              <a:spcBef>
                <a:spcPct val="50000"/>
              </a:spcBef>
            </a:pPr>
            <a:r>
              <a:rPr lang="fr-FR" sz="2400">
                <a:latin typeface="Sylfaen" pitchFamily="18" charset="0"/>
              </a:rPr>
              <a:t>16cm</a:t>
            </a:r>
            <a:r>
              <a:rPr lang="fr-FR" sz="2400" baseline="30000">
                <a:latin typeface="Sylfaen" pitchFamily="18" charset="0"/>
              </a:rPr>
              <a:t>2</a:t>
            </a:r>
            <a:endParaRPr lang="en-US" sz="2400" baseline="30000">
              <a:latin typeface="Sylfaen" pitchFamily="18" charset="0"/>
            </a:endParaRPr>
          </a:p>
        </p:txBody>
      </p:sp>
    </p:spTree>
    <p:extLst>
      <p:ext uri="{BB962C8B-B14F-4D97-AF65-F5344CB8AC3E}">
        <p14:creationId xmlns:p14="http://schemas.microsoft.com/office/powerpoint/2010/main" val="1249582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ln/>
        </p:spPr>
        <p:txBody>
          <a:bodyPr/>
          <a:lstStyle/>
          <a:p>
            <a:r>
              <a:rPr lang="fr-FR"/>
              <a:t>La perception des attributs &amp; des marques</a:t>
            </a:r>
          </a:p>
        </p:txBody>
      </p:sp>
      <p:sp>
        <p:nvSpPr>
          <p:cNvPr id="205827" name="Text Box 3"/>
          <p:cNvSpPr txBox="1">
            <a:spLocks noChangeArrowheads="1"/>
          </p:cNvSpPr>
          <p:nvPr/>
        </p:nvSpPr>
        <p:spPr bwMode="auto">
          <a:xfrm>
            <a:off x="3581400" y="2133600"/>
            <a:ext cx="5257800" cy="528638"/>
          </a:xfrm>
          <a:prstGeom prst="rect">
            <a:avLst/>
          </a:prstGeom>
          <a:solidFill>
            <a:srgbClr val="DDDDDD"/>
          </a:solidFill>
          <a:ln w="9525">
            <a:solidFill>
              <a:srgbClr val="808080"/>
            </a:solidFill>
            <a:miter lim="800000"/>
            <a:headEnd/>
            <a:tailEnd/>
          </a:ln>
          <a:effectLst/>
        </p:spPr>
        <p:txBody>
          <a:bodyPr>
            <a:spAutoFit/>
          </a:bodyPr>
          <a:lstStyle/>
          <a:p>
            <a:pPr algn="ctr">
              <a:spcBef>
                <a:spcPct val="50000"/>
              </a:spcBef>
            </a:pPr>
            <a:r>
              <a:rPr lang="fr-FR" sz="2800">
                <a:latin typeface="Sylfaen" pitchFamily="18" charset="0"/>
              </a:rPr>
              <a:t>ATTRIBUT DETERMINANT</a:t>
            </a:r>
            <a:endParaRPr lang="en-US" sz="2800">
              <a:latin typeface="Sylfaen" pitchFamily="18" charset="0"/>
            </a:endParaRPr>
          </a:p>
        </p:txBody>
      </p:sp>
      <p:sp>
        <p:nvSpPr>
          <p:cNvPr id="205828" name="Text Box 4"/>
          <p:cNvSpPr txBox="1">
            <a:spLocks noChangeArrowheads="1"/>
          </p:cNvSpPr>
          <p:nvPr/>
        </p:nvSpPr>
        <p:spPr bwMode="auto">
          <a:xfrm>
            <a:off x="3581400" y="3128964"/>
            <a:ext cx="5257800" cy="528637"/>
          </a:xfrm>
          <a:prstGeom prst="rect">
            <a:avLst/>
          </a:prstGeom>
          <a:solidFill>
            <a:srgbClr val="DDDDDD"/>
          </a:solidFill>
          <a:ln w="9525">
            <a:solidFill>
              <a:srgbClr val="808080"/>
            </a:solidFill>
            <a:miter lim="800000"/>
            <a:headEnd/>
            <a:tailEnd/>
          </a:ln>
          <a:effectLst/>
        </p:spPr>
        <p:txBody>
          <a:bodyPr>
            <a:spAutoFit/>
          </a:bodyPr>
          <a:lstStyle/>
          <a:p>
            <a:pPr algn="ctr">
              <a:spcBef>
                <a:spcPct val="50000"/>
              </a:spcBef>
            </a:pPr>
            <a:r>
              <a:rPr lang="fr-FR" sz="2800">
                <a:latin typeface="Sylfaen" pitchFamily="18" charset="0"/>
              </a:rPr>
              <a:t>CRITERE DE CHOIX</a:t>
            </a:r>
            <a:endParaRPr lang="en-US" sz="2800">
              <a:latin typeface="Sylfaen" pitchFamily="18" charset="0"/>
            </a:endParaRPr>
          </a:p>
        </p:txBody>
      </p:sp>
      <p:sp>
        <p:nvSpPr>
          <p:cNvPr id="205829" name="Text Box 5"/>
          <p:cNvSpPr txBox="1">
            <a:spLocks noChangeArrowheads="1"/>
          </p:cNvSpPr>
          <p:nvPr/>
        </p:nvSpPr>
        <p:spPr bwMode="auto">
          <a:xfrm>
            <a:off x="5943600" y="2620964"/>
            <a:ext cx="838200" cy="579437"/>
          </a:xfrm>
          <a:prstGeom prst="rect">
            <a:avLst/>
          </a:prstGeom>
          <a:noFill/>
          <a:ln w="9525">
            <a:noFill/>
            <a:miter lim="800000"/>
            <a:headEnd/>
            <a:tailEnd/>
          </a:ln>
          <a:effectLst/>
        </p:spPr>
        <p:txBody>
          <a:bodyPr>
            <a:spAutoFit/>
          </a:bodyPr>
          <a:lstStyle/>
          <a:p>
            <a:pPr>
              <a:spcBef>
                <a:spcPct val="50000"/>
              </a:spcBef>
            </a:pPr>
            <a:r>
              <a:rPr lang="fr-FR" sz="3200">
                <a:latin typeface="Tahoma" pitchFamily="34" charset="0"/>
              </a:rPr>
              <a:t>=</a:t>
            </a:r>
            <a:endParaRPr lang="en-US" sz="3200">
              <a:latin typeface="Tahoma" pitchFamily="34" charset="0"/>
            </a:endParaRPr>
          </a:p>
        </p:txBody>
      </p:sp>
      <p:grpSp>
        <p:nvGrpSpPr>
          <p:cNvPr id="205830" name="Group 6"/>
          <p:cNvGrpSpPr>
            <a:grpSpLocks/>
          </p:cNvGrpSpPr>
          <p:nvPr/>
        </p:nvGrpSpPr>
        <p:grpSpPr bwMode="auto">
          <a:xfrm>
            <a:off x="5486400" y="3810000"/>
            <a:ext cx="1371600" cy="685800"/>
            <a:chOff x="2496" y="2400"/>
            <a:chExt cx="864" cy="432"/>
          </a:xfrm>
        </p:grpSpPr>
        <p:sp>
          <p:nvSpPr>
            <p:cNvPr id="205831" name="Line 7"/>
            <p:cNvSpPr>
              <a:spLocks noChangeShapeType="1"/>
            </p:cNvSpPr>
            <p:nvPr/>
          </p:nvSpPr>
          <p:spPr bwMode="auto">
            <a:xfrm flipH="1">
              <a:off x="2496" y="2400"/>
              <a:ext cx="288" cy="432"/>
            </a:xfrm>
            <a:prstGeom prst="line">
              <a:avLst/>
            </a:prstGeom>
            <a:noFill/>
            <a:ln w="38100">
              <a:solidFill>
                <a:srgbClr val="808080"/>
              </a:solidFill>
              <a:miter lim="800000"/>
              <a:headEnd/>
              <a:tailEnd type="triangle" w="med" len="med"/>
            </a:ln>
            <a:effectLst/>
          </p:spPr>
          <p:txBody>
            <a:bodyPr wrap="none"/>
            <a:lstStyle/>
            <a:p>
              <a:endParaRPr lang="fr-FR"/>
            </a:p>
          </p:txBody>
        </p:sp>
        <p:sp>
          <p:nvSpPr>
            <p:cNvPr id="205832" name="Line 8"/>
            <p:cNvSpPr>
              <a:spLocks noChangeShapeType="1"/>
            </p:cNvSpPr>
            <p:nvPr/>
          </p:nvSpPr>
          <p:spPr bwMode="auto">
            <a:xfrm>
              <a:off x="3072" y="2400"/>
              <a:ext cx="288" cy="432"/>
            </a:xfrm>
            <a:prstGeom prst="line">
              <a:avLst/>
            </a:prstGeom>
            <a:noFill/>
            <a:ln w="38100">
              <a:solidFill>
                <a:srgbClr val="808080"/>
              </a:solidFill>
              <a:miter lim="800000"/>
              <a:headEnd/>
              <a:tailEnd type="triangle" w="med" len="med"/>
            </a:ln>
            <a:effectLst/>
          </p:spPr>
          <p:txBody>
            <a:bodyPr wrap="none"/>
            <a:lstStyle/>
            <a:p>
              <a:endParaRPr lang="fr-FR"/>
            </a:p>
          </p:txBody>
        </p:sp>
      </p:grpSp>
      <p:sp>
        <p:nvSpPr>
          <p:cNvPr id="205833" name="Text Box 9"/>
          <p:cNvSpPr txBox="1">
            <a:spLocks noChangeArrowheads="1"/>
          </p:cNvSpPr>
          <p:nvPr/>
        </p:nvSpPr>
        <p:spPr bwMode="auto">
          <a:xfrm>
            <a:off x="2209800" y="4729164"/>
            <a:ext cx="3810000" cy="955675"/>
          </a:xfrm>
          <a:prstGeom prst="rect">
            <a:avLst/>
          </a:prstGeom>
          <a:solidFill>
            <a:srgbClr val="DDDDDD"/>
          </a:solidFill>
          <a:ln w="9525">
            <a:solidFill>
              <a:srgbClr val="808080"/>
            </a:solidFill>
            <a:miter lim="800000"/>
            <a:headEnd/>
            <a:tailEnd/>
          </a:ln>
          <a:effectLst/>
        </p:spPr>
        <p:txBody>
          <a:bodyPr>
            <a:spAutoFit/>
          </a:bodyPr>
          <a:lstStyle/>
          <a:p>
            <a:pPr algn="ctr">
              <a:spcBef>
                <a:spcPct val="50000"/>
              </a:spcBef>
            </a:pPr>
            <a:r>
              <a:rPr lang="fr-FR" sz="2800">
                <a:latin typeface="Sylfaen" pitchFamily="18" charset="0"/>
              </a:rPr>
              <a:t>ATTRIBUT IMPORTANT</a:t>
            </a:r>
            <a:endParaRPr lang="en-US" sz="2800">
              <a:latin typeface="Sylfaen" pitchFamily="18" charset="0"/>
            </a:endParaRPr>
          </a:p>
        </p:txBody>
      </p:sp>
      <p:sp>
        <p:nvSpPr>
          <p:cNvPr id="205834" name="Text Box 10"/>
          <p:cNvSpPr txBox="1">
            <a:spLocks noChangeArrowheads="1"/>
          </p:cNvSpPr>
          <p:nvPr/>
        </p:nvSpPr>
        <p:spPr bwMode="auto">
          <a:xfrm>
            <a:off x="6172200" y="4724401"/>
            <a:ext cx="3810000" cy="955675"/>
          </a:xfrm>
          <a:prstGeom prst="rect">
            <a:avLst/>
          </a:prstGeom>
          <a:solidFill>
            <a:srgbClr val="DDDDDD"/>
          </a:solidFill>
          <a:ln w="9525">
            <a:solidFill>
              <a:srgbClr val="808080"/>
            </a:solidFill>
            <a:miter lim="800000"/>
            <a:headEnd/>
            <a:tailEnd/>
          </a:ln>
          <a:effectLst/>
        </p:spPr>
        <p:txBody>
          <a:bodyPr>
            <a:spAutoFit/>
          </a:bodyPr>
          <a:lstStyle/>
          <a:p>
            <a:pPr algn="ctr">
              <a:spcBef>
                <a:spcPct val="50000"/>
              </a:spcBef>
            </a:pPr>
            <a:r>
              <a:rPr lang="fr-FR" sz="2800">
                <a:latin typeface="Sylfaen" pitchFamily="18" charset="0"/>
              </a:rPr>
              <a:t>ATTRIBUT DISCRIMINANT</a:t>
            </a:r>
            <a:endParaRPr lang="en-US" sz="2800">
              <a:latin typeface="Sylfaen" pitchFamily="18" charset="0"/>
            </a:endParaRPr>
          </a:p>
        </p:txBody>
      </p:sp>
    </p:spTree>
    <p:extLst>
      <p:ext uri="{BB962C8B-B14F-4D97-AF65-F5344CB8AC3E}">
        <p14:creationId xmlns:p14="http://schemas.microsoft.com/office/powerpoint/2010/main" val="189639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827"/>
                                        </p:tgtEl>
                                        <p:attrNameLst>
                                          <p:attrName>style.visibility</p:attrName>
                                        </p:attrNameLst>
                                      </p:cBhvr>
                                      <p:to>
                                        <p:strVal val="visible"/>
                                      </p:to>
                                    </p:set>
                                    <p:anim calcmode="lin" valueType="num">
                                      <p:cBhvr additive="base">
                                        <p:cTn id="7" dur="500" fill="hold"/>
                                        <p:tgtEl>
                                          <p:spTgt spid="205827"/>
                                        </p:tgtEl>
                                        <p:attrNameLst>
                                          <p:attrName>ppt_x</p:attrName>
                                        </p:attrNameLst>
                                      </p:cBhvr>
                                      <p:tavLst>
                                        <p:tav tm="0">
                                          <p:val>
                                            <p:strVal val="0-#ppt_w/2"/>
                                          </p:val>
                                        </p:tav>
                                        <p:tav tm="100000">
                                          <p:val>
                                            <p:strVal val="#ppt_x"/>
                                          </p:val>
                                        </p:tav>
                                      </p:tavLst>
                                    </p:anim>
                                    <p:anim calcmode="lin" valueType="num">
                                      <p:cBhvr additive="base">
                                        <p:cTn id="8" dur="500" fill="hold"/>
                                        <p:tgtEl>
                                          <p:spTgt spid="2058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5829"/>
                                        </p:tgtEl>
                                        <p:attrNameLst>
                                          <p:attrName>style.visibility</p:attrName>
                                        </p:attrNameLst>
                                      </p:cBhvr>
                                      <p:to>
                                        <p:strVal val="visible"/>
                                      </p:to>
                                    </p:set>
                                    <p:anim calcmode="lin" valueType="num">
                                      <p:cBhvr additive="base">
                                        <p:cTn id="13" dur="500" fill="hold"/>
                                        <p:tgtEl>
                                          <p:spTgt spid="205829"/>
                                        </p:tgtEl>
                                        <p:attrNameLst>
                                          <p:attrName>ppt_x</p:attrName>
                                        </p:attrNameLst>
                                      </p:cBhvr>
                                      <p:tavLst>
                                        <p:tav tm="0">
                                          <p:val>
                                            <p:strVal val="0-#ppt_w/2"/>
                                          </p:val>
                                        </p:tav>
                                        <p:tav tm="100000">
                                          <p:val>
                                            <p:strVal val="#ppt_x"/>
                                          </p:val>
                                        </p:tav>
                                      </p:tavLst>
                                    </p:anim>
                                    <p:anim calcmode="lin" valueType="num">
                                      <p:cBhvr additive="base">
                                        <p:cTn id="14" dur="500" fill="hold"/>
                                        <p:tgtEl>
                                          <p:spTgt spid="2058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5828"/>
                                        </p:tgtEl>
                                        <p:attrNameLst>
                                          <p:attrName>style.visibility</p:attrName>
                                        </p:attrNameLst>
                                      </p:cBhvr>
                                      <p:to>
                                        <p:strVal val="visible"/>
                                      </p:to>
                                    </p:set>
                                    <p:anim calcmode="lin" valueType="num">
                                      <p:cBhvr additive="base">
                                        <p:cTn id="19" dur="500" fill="hold"/>
                                        <p:tgtEl>
                                          <p:spTgt spid="205828"/>
                                        </p:tgtEl>
                                        <p:attrNameLst>
                                          <p:attrName>ppt_x</p:attrName>
                                        </p:attrNameLst>
                                      </p:cBhvr>
                                      <p:tavLst>
                                        <p:tav tm="0">
                                          <p:val>
                                            <p:strVal val="0-#ppt_w/2"/>
                                          </p:val>
                                        </p:tav>
                                        <p:tav tm="100000">
                                          <p:val>
                                            <p:strVal val="#ppt_x"/>
                                          </p:val>
                                        </p:tav>
                                      </p:tavLst>
                                    </p:anim>
                                    <p:anim calcmode="lin" valueType="num">
                                      <p:cBhvr additive="base">
                                        <p:cTn id="20" dur="500" fill="hold"/>
                                        <p:tgtEl>
                                          <p:spTgt spid="2058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5830"/>
                                        </p:tgtEl>
                                        <p:attrNameLst>
                                          <p:attrName>style.visibility</p:attrName>
                                        </p:attrNameLst>
                                      </p:cBhvr>
                                      <p:to>
                                        <p:strVal val="visible"/>
                                      </p:to>
                                    </p:set>
                                    <p:anim calcmode="lin" valueType="num">
                                      <p:cBhvr additive="base">
                                        <p:cTn id="25" dur="500" fill="hold"/>
                                        <p:tgtEl>
                                          <p:spTgt spid="205830"/>
                                        </p:tgtEl>
                                        <p:attrNameLst>
                                          <p:attrName>ppt_x</p:attrName>
                                        </p:attrNameLst>
                                      </p:cBhvr>
                                      <p:tavLst>
                                        <p:tav tm="0">
                                          <p:val>
                                            <p:strVal val="0-#ppt_w/2"/>
                                          </p:val>
                                        </p:tav>
                                        <p:tav tm="100000">
                                          <p:val>
                                            <p:strVal val="#ppt_x"/>
                                          </p:val>
                                        </p:tav>
                                      </p:tavLst>
                                    </p:anim>
                                    <p:anim calcmode="lin" valueType="num">
                                      <p:cBhvr additive="base">
                                        <p:cTn id="26" dur="500" fill="hold"/>
                                        <p:tgtEl>
                                          <p:spTgt spid="2058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5833"/>
                                        </p:tgtEl>
                                        <p:attrNameLst>
                                          <p:attrName>style.visibility</p:attrName>
                                        </p:attrNameLst>
                                      </p:cBhvr>
                                      <p:to>
                                        <p:strVal val="visible"/>
                                      </p:to>
                                    </p:set>
                                    <p:anim calcmode="lin" valueType="num">
                                      <p:cBhvr additive="base">
                                        <p:cTn id="31" dur="500" fill="hold"/>
                                        <p:tgtEl>
                                          <p:spTgt spid="205833"/>
                                        </p:tgtEl>
                                        <p:attrNameLst>
                                          <p:attrName>ppt_x</p:attrName>
                                        </p:attrNameLst>
                                      </p:cBhvr>
                                      <p:tavLst>
                                        <p:tav tm="0">
                                          <p:val>
                                            <p:strVal val="0-#ppt_w/2"/>
                                          </p:val>
                                        </p:tav>
                                        <p:tav tm="100000">
                                          <p:val>
                                            <p:strVal val="#ppt_x"/>
                                          </p:val>
                                        </p:tav>
                                      </p:tavLst>
                                    </p:anim>
                                    <p:anim calcmode="lin" valueType="num">
                                      <p:cBhvr additive="base">
                                        <p:cTn id="32" dur="500" fill="hold"/>
                                        <p:tgtEl>
                                          <p:spTgt spid="20583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5834"/>
                                        </p:tgtEl>
                                        <p:attrNameLst>
                                          <p:attrName>style.visibility</p:attrName>
                                        </p:attrNameLst>
                                      </p:cBhvr>
                                      <p:to>
                                        <p:strVal val="visible"/>
                                      </p:to>
                                    </p:set>
                                    <p:anim calcmode="lin" valueType="num">
                                      <p:cBhvr additive="base">
                                        <p:cTn id="37" dur="500" fill="hold"/>
                                        <p:tgtEl>
                                          <p:spTgt spid="205834"/>
                                        </p:tgtEl>
                                        <p:attrNameLst>
                                          <p:attrName>ppt_x</p:attrName>
                                        </p:attrNameLst>
                                      </p:cBhvr>
                                      <p:tavLst>
                                        <p:tav tm="0">
                                          <p:val>
                                            <p:strVal val="0-#ppt_w/2"/>
                                          </p:val>
                                        </p:tav>
                                        <p:tav tm="100000">
                                          <p:val>
                                            <p:strVal val="#ppt_x"/>
                                          </p:val>
                                        </p:tav>
                                      </p:tavLst>
                                    </p:anim>
                                    <p:anim calcmode="lin" valueType="num">
                                      <p:cBhvr additive="base">
                                        <p:cTn id="38" dur="500" fill="hold"/>
                                        <p:tgtEl>
                                          <p:spTgt spid="2058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autoUpdateAnimBg="0"/>
      <p:bldP spid="205828" grpId="0" animBg="1" autoUpdateAnimBg="0"/>
      <p:bldP spid="205829" grpId="0" autoUpdateAnimBg="0"/>
      <p:bldP spid="205833" grpId="0" animBg="1" autoUpdateAnimBg="0"/>
      <p:bldP spid="20583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ln/>
        </p:spPr>
        <p:txBody>
          <a:bodyPr/>
          <a:lstStyle/>
          <a:p>
            <a:r>
              <a:rPr lang="fr-FR"/>
              <a:t>La carte perceptuelle</a:t>
            </a:r>
          </a:p>
        </p:txBody>
      </p:sp>
      <p:sp>
        <p:nvSpPr>
          <p:cNvPr id="206851" name="Line 3"/>
          <p:cNvSpPr>
            <a:spLocks noChangeShapeType="1"/>
          </p:cNvSpPr>
          <p:nvPr/>
        </p:nvSpPr>
        <p:spPr bwMode="auto">
          <a:xfrm>
            <a:off x="5943600" y="2438400"/>
            <a:ext cx="0" cy="3581400"/>
          </a:xfrm>
          <a:prstGeom prst="line">
            <a:avLst/>
          </a:prstGeom>
          <a:noFill/>
          <a:ln w="9525">
            <a:solidFill>
              <a:schemeClr val="tx1"/>
            </a:solidFill>
            <a:miter lim="800000"/>
            <a:headEnd type="triangle" w="med" len="med"/>
            <a:tailEnd type="triangle" w="med" len="med"/>
          </a:ln>
          <a:effectLst/>
        </p:spPr>
        <p:txBody>
          <a:bodyPr wrap="none"/>
          <a:lstStyle/>
          <a:p>
            <a:endParaRPr lang="fr-FR"/>
          </a:p>
        </p:txBody>
      </p:sp>
      <p:sp>
        <p:nvSpPr>
          <p:cNvPr id="206852" name="Line 4"/>
          <p:cNvSpPr>
            <a:spLocks noChangeShapeType="1"/>
          </p:cNvSpPr>
          <p:nvPr/>
        </p:nvSpPr>
        <p:spPr bwMode="auto">
          <a:xfrm>
            <a:off x="3581400" y="4191000"/>
            <a:ext cx="5029200" cy="0"/>
          </a:xfrm>
          <a:prstGeom prst="line">
            <a:avLst/>
          </a:prstGeom>
          <a:noFill/>
          <a:ln w="9525">
            <a:solidFill>
              <a:schemeClr val="tx1"/>
            </a:solidFill>
            <a:miter lim="800000"/>
            <a:headEnd type="triangle" w="med" len="med"/>
            <a:tailEnd type="triangle" w="med" len="med"/>
          </a:ln>
          <a:effectLst/>
        </p:spPr>
        <p:txBody>
          <a:bodyPr wrap="none"/>
          <a:lstStyle/>
          <a:p>
            <a:endParaRPr lang="fr-FR"/>
          </a:p>
        </p:txBody>
      </p:sp>
      <p:sp>
        <p:nvSpPr>
          <p:cNvPr id="206853" name="Text Box 5"/>
          <p:cNvSpPr txBox="1">
            <a:spLocks noChangeArrowheads="1"/>
          </p:cNvSpPr>
          <p:nvPr/>
        </p:nvSpPr>
        <p:spPr bwMode="auto">
          <a:xfrm>
            <a:off x="1828800" y="3962401"/>
            <a:ext cx="2362200" cy="366713"/>
          </a:xfrm>
          <a:prstGeom prst="rect">
            <a:avLst/>
          </a:prstGeom>
          <a:noFill/>
          <a:ln w="9525">
            <a:noFill/>
            <a:miter lim="800000"/>
            <a:headEnd/>
            <a:tailEnd/>
          </a:ln>
          <a:effectLst/>
        </p:spPr>
        <p:txBody>
          <a:bodyPr>
            <a:spAutoFit/>
          </a:bodyPr>
          <a:lstStyle/>
          <a:p>
            <a:pPr algn="ctr">
              <a:spcBef>
                <a:spcPct val="50000"/>
              </a:spcBef>
            </a:pPr>
            <a:r>
              <a:rPr lang="fr-FR">
                <a:latin typeface="Tahoma" pitchFamily="34" charset="0"/>
              </a:rPr>
              <a:t>Sécurité </a:t>
            </a:r>
            <a:endParaRPr lang="en-US">
              <a:latin typeface="Tahoma" pitchFamily="34" charset="0"/>
            </a:endParaRPr>
          </a:p>
        </p:txBody>
      </p:sp>
      <p:sp>
        <p:nvSpPr>
          <p:cNvPr id="206854" name="Text Box 6"/>
          <p:cNvSpPr txBox="1">
            <a:spLocks noChangeArrowheads="1"/>
          </p:cNvSpPr>
          <p:nvPr/>
        </p:nvSpPr>
        <p:spPr bwMode="auto">
          <a:xfrm>
            <a:off x="8077200" y="3962401"/>
            <a:ext cx="2362200" cy="366713"/>
          </a:xfrm>
          <a:prstGeom prst="rect">
            <a:avLst/>
          </a:prstGeom>
          <a:noFill/>
          <a:ln w="9525">
            <a:noFill/>
            <a:miter lim="800000"/>
            <a:headEnd/>
            <a:tailEnd/>
          </a:ln>
          <a:effectLst/>
        </p:spPr>
        <p:txBody>
          <a:bodyPr>
            <a:spAutoFit/>
          </a:bodyPr>
          <a:lstStyle/>
          <a:p>
            <a:pPr algn="ctr">
              <a:spcBef>
                <a:spcPct val="50000"/>
              </a:spcBef>
            </a:pPr>
            <a:r>
              <a:rPr lang="fr-FR">
                <a:latin typeface="Tahoma" pitchFamily="34" charset="0"/>
              </a:rPr>
              <a:t>Puissance </a:t>
            </a:r>
            <a:endParaRPr lang="en-US">
              <a:latin typeface="Tahoma" pitchFamily="34" charset="0"/>
            </a:endParaRPr>
          </a:p>
        </p:txBody>
      </p:sp>
      <p:sp>
        <p:nvSpPr>
          <p:cNvPr id="206855" name="Text Box 7"/>
          <p:cNvSpPr txBox="1">
            <a:spLocks noChangeArrowheads="1"/>
          </p:cNvSpPr>
          <p:nvPr/>
        </p:nvSpPr>
        <p:spPr bwMode="auto">
          <a:xfrm>
            <a:off x="4800600" y="2133601"/>
            <a:ext cx="2362200" cy="366713"/>
          </a:xfrm>
          <a:prstGeom prst="rect">
            <a:avLst/>
          </a:prstGeom>
          <a:noFill/>
          <a:ln w="9525">
            <a:noFill/>
            <a:miter lim="800000"/>
            <a:headEnd/>
            <a:tailEnd/>
          </a:ln>
          <a:effectLst/>
        </p:spPr>
        <p:txBody>
          <a:bodyPr>
            <a:spAutoFit/>
          </a:bodyPr>
          <a:lstStyle/>
          <a:p>
            <a:pPr algn="ctr">
              <a:spcBef>
                <a:spcPct val="50000"/>
              </a:spcBef>
            </a:pPr>
            <a:r>
              <a:rPr lang="fr-FR">
                <a:latin typeface="Tahoma" pitchFamily="34" charset="0"/>
              </a:rPr>
              <a:t>Modernité </a:t>
            </a:r>
            <a:endParaRPr lang="en-US">
              <a:latin typeface="Tahoma" pitchFamily="34" charset="0"/>
            </a:endParaRPr>
          </a:p>
        </p:txBody>
      </p:sp>
      <p:sp>
        <p:nvSpPr>
          <p:cNvPr id="206856" name="Text Box 8"/>
          <p:cNvSpPr txBox="1">
            <a:spLocks noChangeArrowheads="1"/>
          </p:cNvSpPr>
          <p:nvPr/>
        </p:nvSpPr>
        <p:spPr bwMode="auto">
          <a:xfrm>
            <a:off x="4800600" y="5881688"/>
            <a:ext cx="2362200" cy="366712"/>
          </a:xfrm>
          <a:prstGeom prst="rect">
            <a:avLst/>
          </a:prstGeom>
          <a:noFill/>
          <a:ln w="9525">
            <a:noFill/>
            <a:miter lim="800000"/>
            <a:headEnd/>
            <a:tailEnd/>
          </a:ln>
          <a:effectLst/>
        </p:spPr>
        <p:txBody>
          <a:bodyPr>
            <a:spAutoFit/>
          </a:bodyPr>
          <a:lstStyle/>
          <a:p>
            <a:pPr algn="ctr">
              <a:spcBef>
                <a:spcPct val="50000"/>
              </a:spcBef>
            </a:pPr>
            <a:r>
              <a:rPr lang="fr-FR">
                <a:latin typeface="Tahoma" pitchFamily="34" charset="0"/>
              </a:rPr>
              <a:t>Tradition </a:t>
            </a:r>
            <a:endParaRPr lang="en-US">
              <a:latin typeface="Tahoma" pitchFamily="34" charset="0"/>
            </a:endParaRPr>
          </a:p>
        </p:txBody>
      </p:sp>
      <p:grpSp>
        <p:nvGrpSpPr>
          <p:cNvPr id="206857" name="Group 9"/>
          <p:cNvGrpSpPr>
            <a:grpSpLocks/>
          </p:cNvGrpSpPr>
          <p:nvPr/>
        </p:nvGrpSpPr>
        <p:grpSpPr bwMode="auto">
          <a:xfrm>
            <a:off x="3581400" y="2667000"/>
            <a:ext cx="5334000" cy="3276600"/>
            <a:chOff x="1296" y="2064"/>
            <a:chExt cx="3360" cy="2064"/>
          </a:xfrm>
        </p:grpSpPr>
        <p:sp>
          <p:nvSpPr>
            <p:cNvPr id="206858" name="Text Box 10"/>
            <p:cNvSpPr txBox="1">
              <a:spLocks noChangeArrowheads="1"/>
            </p:cNvSpPr>
            <p:nvPr/>
          </p:nvSpPr>
          <p:spPr bwMode="auto">
            <a:xfrm>
              <a:off x="1488" y="3264"/>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Renault</a:t>
              </a:r>
              <a:endParaRPr lang="en-US" sz="2000" b="1">
                <a:solidFill>
                  <a:srgbClr val="608460"/>
                </a:solidFill>
                <a:latin typeface="Albertus Medium" pitchFamily="34" charset="0"/>
              </a:endParaRPr>
            </a:p>
          </p:txBody>
        </p:sp>
        <p:sp>
          <p:nvSpPr>
            <p:cNvPr id="206859" name="Text Box 11"/>
            <p:cNvSpPr txBox="1">
              <a:spLocks noChangeArrowheads="1"/>
            </p:cNvSpPr>
            <p:nvPr/>
          </p:nvSpPr>
          <p:spPr bwMode="auto">
            <a:xfrm>
              <a:off x="3504" y="2064"/>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BMW</a:t>
              </a:r>
              <a:endParaRPr lang="en-US" sz="2000" b="1">
                <a:solidFill>
                  <a:srgbClr val="608460"/>
                </a:solidFill>
                <a:latin typeface="Albertus Medium" pitchFamily="34" charset="0"/>
              </a:endParaRPr>
            </a:p>
          </p:txBody>
        </p:sp>
        <p:sp>
          <p:nvSpPr>
            <p:cNvPr id="206860" name="Text Box 12"/>
            <p:cNvSpPr txBox="1">
              <a:spLocks noChangeArrowheads="1"/>
            </p:cNvSpPr>
            <p:nvPr/>
          </p:nvSpPr>
          <p:spPr bwMode="auto">
            <a:xfrm>
              <a:off x="1296" y="3542"/>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Peugeot</a:t>
              </a:r>
              <a:endParaRPr lang="en-US" sz="2000" b="1">
                <a:solidFill>
                  <a:srgbClr val="608460"/>
                </a:solidFill>
                <a:latin typeface="Albertus Medium" pitchFamily="34" charset="0"/>
              </a:endParaRPr>
            </a:p>
          </p:txBody>
        </p:sp>
        <p:sp>
          <p:nvSpPr>
            <p:cNvPr id="206861" name="Text Box 13"/>
            <p:cNvSpPr txBox="1">
              <a:spLocks noChangeArrowheads="1"/>
            </p:cNvSpPr>
            <p:nvPr/>
          </p:nvSpPr>
          <p:spPr bwMode="auto">
            <a:xfrm>
              <a:off x="3360" y="3024"/>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Mercedes</a:t>
              </a:r>
              <a:endParaRPr lang="en-US" sz="2000" b="1">
                <a:solidFill>
                  <a:srgbClr val="608460"/>
                </a:solidFill>
                <a:latin typeface="Albertus Medium" pitchFamily="34" charset="0"/>
              </a:endParaRPr>
            </a:p>
          </p:txBody>
        </p:sp>
        <p:sp>
          <p:nvSpPr>
            <p:cNvPr id="206862" name="Text Box 14"/>
            <p:cNvSpPr txBox="1">
              <a:spLocks noChangeArrowheads="1"/>
            </p:cNvSpPr>
            <p:nvPr/>
          </p:nvSpPr>
          <p:spPr bwMode="auto">
            <a:xfrm>
              <a:off x="1824" y="3878"/>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Citroën</a:t>
              </a:r>
              <a:endParaRPr lang="en-US" sz="2000" b="1">
                <a:solidFill>
                  <a:srgbClr val="608460"/>
                </a:solidFill>
                <a:latin typeface="Albertus Medium" pitchFamily="34" charset="0"/>
              </a:endParaRPr>
            </a:p>
          </p:txBody>
        </p:sp>
        <p:sp>
          <p:nvSpPr>
            <p:cNvPr id="206863" name="Text Box 15"/>
            <p:cNvSpPr txBox="1">
              <a:spLocks noChangeArrowheads="1"/>
            </p:cNvSpPr>
            <p:nvPr/>
          </p:nvSpPr>
          <p:spPr bwMode="auto">
            <a:xfrm>
              <a:off x="1296" y="2784"/>
              <a:ext cx="1152" cy="250"/>
            </a:xfrm>
            <a:prstGeom prst="rect">
              <a:avLst/>
            </a:prstGeom>
            <a:noFill/>
            <a:ln w="9525">
              <a:noFill/>
              <a:miter lim="800000"/>
              <a:headEnd/>
              <a:tailEnd/>
            </a:ln>
            <a:effectLst/>
          </p:spPr>
          <p:txBody>
            <a:bodyPr>
              <a:spAutoFit/>
            </a:bodyPr>
            <a:lstStyle/>
            <a:p>
              <a:pPr algn="ctr">
                <a:spcBef>
                  <a:spcPct val="50000"/>
                </a:spcBef>
              </a:pPr>
              <a:r>
                <a:rPr lang="fr-FR" sz="2000" b="1">
                  <a:solidFill>
                    <a:srgbClr val="608460"/>
                  </a:solidFill>
                  <a:latin typeface="Albertus Medium" pitchFamily="34" charset="0"/>
                </a:rPr>
                <a:t>Ford</a:t>
              </a:r>
              <a:endParaRPr lang="en-US" sz="2000" b="1">
                <a:solidFill>
                  <a:srgbClr val="608460"/>
                </a:solidFill>
                <a:latin typeface="Albertus Medium" pitchFamily="34" charset="0"/>
              </a:endParaRPr>
            </a:p>
          </p:txBody>
        </p:sp>
      </p:grpSp>
    </p:spTree>
    <p:extLst>
      <p:ext uri="{BB962C8B-B14F-4D97-AF65-F5344CB8AC3E}">
        <p14:creationId xmlns:p14="http://schemas.microsoft.com/office/powerpoint/2010/main" val="5835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6857"/>
                                        </p:tgtEl>
                                        <p:attrNameLst>
                                          <p:attrName>style.visibility</p:attrName>
                                        </p:attrNameLst>
                                      </p:cBhvr>
                                      <p:to>
                                        <p:strVal val="visible"/>
                                      </p:to>
                                    </p:set>
                                    <p:animEffect transition="in" filter="box(in)">
                                      <p:cBhvr>
                                        <p:cTn id="7" dur="500"/>
                                        <p:tgtEl>
                                          <p:spTgt spid="206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ln/>
        </p:spPr>
        <p:txBody>
          <a:bodyPr/>
          <a:lstStyle/>
          <a:p>
            <a:r>
              <a:rPr lang="fr-FR" sz="3600"/>
              <a:t>d) Formation des attitudes et formation des préférences</a:t>
            </a:r>
            <a:endParaRPr lang="en-US" sz="3600"/>
          </a:p>
        </p:txBody>
      </p:sp>
      <p:sp>
        <p:nvSpPr>
          <p:cNvPr id="226307" name="Rectangle 3"/>
          <p:cNvSpPr>
            <a:spLocks noGrp="1" noChangeArrowheads="1"/>
          </p:cNvSpPr>
          <p:nvPr>
            <p:ph type="body" idx="1"/>
          </p:nvPr>
        </p:nvSpPr>
        <p:spPr>
          <a:xfrm>
            <a:off x="2286000" y="2017713"/>
            <a:ext cx="7772400" cy="4114800"/>
          </a:xfrm>
          <a:noFill/>
          <a:ln>
            <a:noFill/>
          </a:ln>
        </p:spPr>
        <p:txBody>
          <a:bodyPr/>
          <a:lstStyle/>
          <a:p>
            <a:r>
              <a:rPr lang="fr-FR"/>
              <a:t>Prédisposition à évaluer d’une manière positive ou négative un produit ou une marque</a:t>
            </a:r>
          </a:p>
          <a:p>
            <a:r>
              <a:rPr lang="fr-FR"/>
              <a:t>Les attitudes dépendent de la perception initiale</a:t>
            </a:r>
          </a:p>
          <a:p>
            <a:r>
              <a:rPr lang="fr-FR"/>
              <a:t>Propriétés :</a:t>
            </a:r>
          </a:p>
          <a:p>
            <a:pPr lvl="1"/>
            <a:r>
              <a:rPr lang="fr-FR"/>
              <a:t>L’attitude est apprise et stable</a:t>
            </a:r>
          </a:p>
          <a:p>
            <a:pPr lvl="1"/>
            <a:r>
              <a:rPr lang="fr-FR"/>
              <a:t>L’attitude est l’un des meilleurs prédicteurs du comportement</a:t>
            </a:r>
            <a:endParaRPr lang="en-US"/>
          </a:p>
        </p:txBody>
      </p:sp>
    </p:spTree>
    <p:extLst>
      <p:ext uri="{BB962C8B-B14F-4D97-AF65-F5344CB8AC3E}">
        <p14:creationId xmlns:p14="http://schemas.microsoft.com/office/powerpoint/2010/main" val="6307136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74826" y="188913"/>
            <a:ext cx="8893175" cy="1143000"/>
          </a:xfrm>
          <a:ln w="12700"/>
        </p:spPr>
        <p:txBody>
          <a:bodyPr vert="horz" lIns="90488" tIns="44450" rIns="90488" bIns="44450" rtlCol="0" anchor="ctr">
            <a:normAutofit fontScale="90000"/>
          </a:bodyPr>
          <a:lstStyle/>
          <a:p>
            <a:r>
              <a:rPr lang="fr-FR" sz="3600" b="1" dirty="0"/>
              <a:t/>
            </a:r>
            <a:br>
              <a:rPr lang="fr-FR" sz="3600" b="1" dirty="0"/>
            </a:br>
            <a:r>
              <a:rPr lang="fr-FR" sz="3600" b="1" dirty="0"/>
              <a:t>La « boîte noire » du consommateur: les attitudes</a:t>
            </a:r>
            <a:br>
              <a:rPr lang="fr-FR" sz="3600" b="1" dirty="0"/>
            </a:br>
            <a:endParaRPr lang="fr-FR" sz="3600" b="1" dirty="0"/>
          </a:p>
        </p:txBody>
      </p:sp>
      <p:sp>
        <p:nvSpPr>
          <p:cNvPr id="12291" name="Line 3"/>
          <p:cNvSpPr>
            <a:spLocks noChangeShapeType="1"/>
          </p:cNvSpPr>
          <p:nvPr/>
        </p:nvSpPr>
        <p:spPr bwMode="auto">
          <a:xfrm>
            <a:off x="6248400" y="2971800"/>
            <a:ext cx="0" cy="1498600"/>
          </a:xfrm>
          <a:prstGeom prst="line">
            <a:avLst/>
          </a:prstGeom>
          <a:noFill/>
          <a:ln w="50800">
            <a:solidFill>
              <a:schemeClr val="tx1"/>
            </a:solidFill>
            <a:round/>
            <a:headEnd/>
            <a:tailEnd type="triangle" w="med" len="med"/>
          </a:ln>
          <a:effectLst/>
        </p:spPr>
        <p:txBody>
          <a:bodyPr wrap="none" anchor="ctr"/>
          <a:lstStyle/>
          <a:p>
            <a:endParaRPr lang="fr-FR"/>
          </a:p>
        </p:txBody>
      </p:sp>
      <p:sp>
        <p:nvSpPr>
          <p:cNvPr id="12292" name="Rectangle 4"/>
          <p:cNvSpPr>
            <a:spLocks noChangeArrowheads="1"/>
          </p:cNvSpPr>
          <p:nvPr/>
        </p:nvSpPr>
        <p:spPr bwMode="auto">
          <a:xfrm>
            <a:off x="5270500" y="3441700"/>
            <a:ext cx="1727200" cy="584200"/>
          </a:xfrm>
          <a:prstGeom prst="rect">
            <a:avLst/>
          </a:prstGeom>
          <a:solidFill>
            <a:schemeClr val="bg2"/>
          </a:solidFill>
          <a:ln w="25400">
            <a:solidFill>
              <a:schemeClr val="tx1"/>
            </a:solidFill>
            <a:miter lim="800000"/>
            <a:headEnd/>
            <a:tailEnd/>
          </a:ln>
          <a:effectLst/>
        </p:spPr>
        <p:txBody>
          <a:bodyPr wrap="none" anchor="ctr"/>
          <a:lstStyle/>
          <a:p>
            <a:endParaRPr lang="fr-FR"/>
          </a:p>
        </p:txBody>
      </p:sp>
      <p:sp>
        <p:nvSpPr>
          <p:cNvPr id="12293" name="Rectangle 5"/>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endParaRPr lang="fr-FR"/>
          </a:p>
        </p:txBody>
      </p:sp>
      <p:sp>
        <p:nvSpPr>
          <p:cNvPr id="12294" name="Rectangle 6"/>
          <p:cNvSpPr>
            <a:spLocks noChangeArrowheads="1"/>
          </p:cNvSpPr>
          <p:nvPr/>
        </p:nvSpPr>
        <p:spPr bwMode="auto">
          <a:xfrm>
            <a:off x="4648200" y="6248400"/>
            <a:ext cx="2895600" cy="457200"/>
          </a:xfrm>
          <a:prstGeom prst="rect">
            <a:avLst/>
          </a:prstGeom>
          <a:noFill/>
          <a:ln w="12700">
            <a:noFill/>
            <a:miter lim="800000"/>
            <a:headEnd/>
            <a:tailEnd/>
          </a:ln>
          <a:effectLst/>
        </p:spPr>
        <p:txBody>
          <a:bodyPr wrap="none" anchor="ctr"/>
          <a:lstStyle/>
          <a:p>
            <a:endParaRPr lang="fr-FR"/>
          </a:p>
        </p:txBody>
      </p:sp>
      <p:sp>
        <p:nvSpPr>
          <p:cNvPr id="12295" name="Oval 7"/>
          <p:cNvSpPr>
            <a:spLocks noChangeArrowheads="1"/>
          </p:cNvSpPr>
          <p:nvPr/>
        </p:nvSpPr>
        <p:spPr bwMode="auto">
          <a:xfrm>
            <a:off x="7162800" y="1676400"/>
            <a:ext cx="2870200" cy="965200"/>
          </a:xfrm>
          <a:prstGeom prst="ellipse">
            <a:avLst/>
          </a:prstGeom>
          <a:solidFill>
            <a:schemeClr val="bg1"/>
          </a:solidFill>
          <a:ln w="25400">
            <a:solidFill>
              <a:schemeClr val="tx1"/>
            </a:solidFill>
            <a:round/>
            <a:headEnd/>
            <a:tailEnd/>
          </a:ln>
          <a:effectLst/>
        </p:spPr>
        <p:txBody>
          <a:bodyPr wrap="none" anchor="ctr"/>
          <a:lstStyle/>
          <a:p>
            <a:endParaRPr lang="fr-FR"/>
          </a:p>
        </p:txBody>
      </p:sp>
      <p:sp>
        <p:nvSpPr>
          <p:cNvPr id="12296" name="Rectangle 8"/>
          <p:cNvSpPr>
            <a:spLocks noGrp="1" noChangeArrowheads="1"/>
          </p:cNvSpPr>
          <p:nvPr>
            <p:ph type="body" idx="1"/>
          </p:nvPr>
        </p:nvSpPr>
        <p:spPr>
          <a:xfrm>
            <a:off x="7680325" y="1916114"/>
            <a:ext cx="1905000" cy="395287"/>
          </a:xfrm>
          <a:noFill/>
          <a:ln>
            <a:noFill/>
          </a:ln>
        </p:spPr>
        <p:txBody>
          <a:bodyPr vert="horz" lIns="90488" tIns="44450" rIns="90488" bIns="44450" rtlCol="0">
            <a:normAutofit/>
          </a:bodyPr>
          <a:lstStyle/>
          <a:p>
            <a:pPr>
              <a:buFontTx/>
              <a:buNone/>
            </a:pPr>
            <a:r>
              <a:rPr lang="fr-FR"/>
              <a:t>Offre</a:t>
            </a:r>
            <a:endParaRPr lang="fr-FR" sz="2400"/>
          </a:p>
        </p:txBody>
      </p:sp>
      <p:sp>
        <p:nvSpPr>
          <p:cNvPr id="12297" name="Rectangle 9"/>
          <p:cNvSpPr>
            <a:spLocks noChangeArrowheads="1"/>
          </p:cNvSpPr>
          <p:nvPr/>
        </p:nvSpPr>
        <p:spPr bwMode="auto">
          <a:xfrm>
            <a:off x="5395914" y="3492500"/>
            <a:ext cx="1706815" cy="459100"/>
          </a:xfrm>
          <a:prstGeom prst="rect">
            <a:avLst/>
          </a:prstGeom>
          <a:noFill/>
          <a:ln w="12700">
            <a:noFill/>
            <a:miter lim="800000"/>
            <a:headEnd/>
            <a:tailEnd/>
          </a:ln>
          <a:effectLst/>
        </p:spPr>
        <p:txBody>
          <a:bodyPr wrap="none" lIns="90488" tIns="44450" rIns="90488" bIns="44450">
            <a:spAutoFit/>
          </a:bodyPr>
          <a:lstStyle/>
          <a:p>
            <a:pPr defTabSz="762000" eaLnBrk="0" hangingPunct="0"/>
            <a:r>
              <a:rPr lang="fr-FR" sz="2400"/>
              <a:t>Perception</a:t>
            </a:r>
          </a:p>
        </p:txBody>
      </p:sp>
      <p:sp>
        <p:nvSpPr>
          <p:cNvPr id="12298" name="Rectangle 10"/>
          <p:cNvSpPr>
            <a:spLocks noChangeArrowheads="1"/>
          </p:cNvSpPr>
          <p:nvPr/>
        </p:nvSpPr>
        <p:spPr bwMode="auto">
          <a:xfrm>
            <a:off x="5548314" y="4557713"/>
            <a:ext cx="1308051" cy="459100"/>
          </a:xfrm>
          <a:prstGeom prst="rect">
            <a:avLst/>
          </a:prstGeom>
          <a:noFill/>
          <a:ln w="12700">
            <a:noFill/>
            <a:miter lim="800000"/>
            <a:headEnd/>
            <a:tailEnd/>
          </a:ln>
          <a:effectLst/>
        </p:spPr>
        <p:txBody>
          <a:bodyPr wrap="none" lIns="90488" tIns="44450" rIns="90488" bIns="44450">
            <a:spAutoFit/>
          </a:bodyPr>
          <a:lstStyle/>
          <a:p>
            <a:pPr defTabSz="762000" eaLnBrk="0" hangingPunct="0"/>
            <a:r>
              <a:rPr lang="fr-FR" sz="2400"/>
              <a:t>Attitude</a:t>
            </a:r>
          </a:p>
        </p:txBody>
      </p:sp>
      <p:sp>
        <p:nvSpPr>
          <p:cNvPr id="12299" name="Rectangle 11"/>
          <p:cNvSpPr>
            <a:spLocks noChangeArrowheads="1"/>
          </p:cNvSpPr>
          <p:nvPr/>
        </p:nvSpPr>
        <p:spPr bwMode="auto">
          <a:xfrm>
            <a:off x="5167313" y="5702300"/>
            <a:ext cx="2341796" cy="459100"/>
          </a:xfrm>
          <a:prstGeom prst="rect">
            <a:avLst/>
          </a:prstGeom>
          <a:noFill/>
          <a:ln w="12700">
            <a:noFill/>
            <a:miter lim="800000"/>
            <a:headEnd/>
            <a:tailEnd/>
          </a:ln>
          <a:effectLst/>
        </p:spPr>
        <p:txBody>
          <a:bodyPr wrap="none" lIns="90488" tIns="44450" rIns="90488" bIns="44450">
            <a:spAutoFit/>
          </a:bodyPr>
          <a:lstStyle/>
          <a:p>
            <a:pPr defTabSz="762000" eaLnBrk="0" hangingPunct="0"/>
            <a:r>
              <a:rPr lang="fr-FR" sz="2400"/>
              <a:t>Comportement</a:t>
            </a:r>
          </a:p>
        </p:txBody>
      </p:sp>
      <p:sp>
        <p:nvSpPr>
          <p:cNvPr id="12300" name="Rectangle 12"/>
          <p:cNvSpPr>
            <a:spLocks noChangeArrowheads="1"/>
          </p:cNvSpPr>
          <p:nvPr/>
        </p:nvSpPr>
        <p:spPr bwMode="auto">
          <a:xfrm>
            <a:off x="4813300" y="5575300"/>
            <a:ext cx="2641600" cy="660400"/>
          </a:xfrm>
          <a:prstGeom prst="rect">
            <a:avLst/>
          </a:prstGeom>
          <a:noFill/>
          <a:ln w="25400">
            <a:solidFill>
              <a:schemeClr val="tx1"/>
            </a:solidFill>
            <a:miter lim="800000"/>
            <a:headEnd/>
            <a:tailEnd/>
          </a:ln>
          <a:effectLst/>
        </p:spPr>
        <p:txBody>
          <a:bodyPr wrap="none" anchor="ctr"/>
          <a:lstStyle/>
          <a:p>
            <a:endParaRPr lang="fr-FR"/>
          </a:p>
        </p:txBody>
      </p:sp>
      <p:sp>
        <p:nvSpPr>
          <p:cNvPr id="12301" name="Rectangle 13"/>
          <p:cNvSpPr>
            <a:spLocks noChangeArrowheads="1"/>
          </p:cNvSpPr>
          <p:nvPr/>
        </p:nvSpPr>
        <p:spPr bwMode="auto">
          <a:xfrm>
            <a:off x="5118100" y="4508500"/>
            <a:ext cx="1955800" cy="584200"/>
          </a:xfrm>
          <a:prstGeom prst="rect">
            <a:avLst/>
          </a:prstGeom>
          <a:noFill/>
          <a:ln w="25400">
            <a:solidFill>
              <a:schemeClr val="tx1"/>
            </a:solidFill>
            <a:miter lim="800000"/>
            <a:headEnd/>
            <a:tailEnd/>
          </a:ln>
          <a:effectLst/>
        </p:spPr>
        <p:txBody>
          <a:bodyPr wrap="none" anchor="ctr"/>
          <a:lstStyle/>
          <a:p>
            <a:endParaRPr lang="fr-FR"/>
          </a:p>
        </p:txBody>
      </p:sp>
      <p:sp>
        <p:nvSpPr>
          <p:cNvPr id="12302" name="Line 14"/>
          <p:cNvSpPr>
            <a:spLocks noChangeShapeType="1"/>
          </p:cNvSpPr>
          <p:nvPr/>
        </p:nvSpPr>
        <p:spPr bwMode="auto">
          <a:xfrm>
            <a:off x="6324600" y="5130800"/>
            <a:ext cx="0" cy="406400"/>
          </a:xfrm>
          <a:prstGeom prst="line">
            <a:avLst/>
          </a:prstGeom>
          <a:noFill/>
          <a:ln w="50800">
            <a:solidFill>
              <a:schemeClr val="tx1"/>
            </a:solidFill>
            <a:round/>
            <a:headEnd/>
            <a:tailEnd type="triangle" w="med" len="med"/>
          </a:ln>
          <a:effectLst/>
        </p:spPr>
        <p:txBody>
          <a:bodyPr wrap="none" anchor="ctr"/>
          <a:lstStyle/>
          <a:p>
            <a:endParaRPr lang="fr-FR"/>
          </a:p>
        </p:txBody>
      </p:sp>
      <p:sp>
        <p:nvSpPr>
          <p:cNvPr id="12303" name="Rectangle 15"/>
          <p:cNvSpPr>
            <a:spLocks noChangeArrowheads="1"/>
          </p:cNvSpPr>
          <p:nvPr/>
        </p:nvSpPr>
        <p:spPr bwMode="auto">
          <a:xfrm>
            <a:off x="1981201" y="3048000"/>
            <a:ext cx="2359025" cy="1555750"/>
          </a:xfrm>
          <a:prstGeom prst="rect">
            <a:avLst/>
          </a:prstGeom>
          <a:noFill/>
          <a:ln w="12700">
            <a:noFill/>
            <a:miter lim="800000"/>
            <a:headEnd/>
            <a:tailEnd/>
          </a:ln>
          <a:effectLst/>
        </p:spPr>
        <p:txBody>
          <a:bodyPr lIns="90488" tIns="44450" rIns="90488" bIns="44450">
            <a:spAutoFit/>
          </a:bodyPr>
          <a:lstStyle/>
          <a:p>
            <a:pPr defTabSz="762000" eaLnBrk="0" hangingPunct="0"/>
            <a:r>
              <a:rPr lang="fr-FR" sz="1600" b="1"/>
              <a:t>Perception :</a:t>
            </a:r>
            <a:r>
              <a:rPr lang="fr-FR" sz="1600"/>
              <a:t> Processus de sélection, d’organisation et d’interprétation de l’information. Joue un rôle de filtre.</a:t>
            </a:r>
          </a:p>
        </p:txBody>
      </p:sp>
      <p:sp>
        <p:nvSpPr>
          <p:cNvPr id="12304" name="Line 16"/>
          <p:cNvSpPr>
            <a:spLocks noChangeShapeType="1"/>
          </p:cNvSpPr>
          <p:nvPr/>
        </p:nvSpPr>
        <p:spPr bwMode="auto">
          <a:xfrm>
            <a:off x="7099300" y="4724400"/>
            <a:ext cx="736600" cy="0"/>
          </a:xfrm>
          <a:prstGeom prst="line">
            <a:avLst/>
          </a:prstGeom>
          <a:noFill/>
          <a:ln w="25400">
            <a:solidFill>
              <a:schemeClr val="tx1"/>
            </a:solidFill>
            <a:round/>
            <a:headEnd/>
            <a:tailEnd/>
          </a:ln>
          <a:effectLst/>
        </p:spPr>
        <p:txBody>
          <a:bodyPr wrap="none" anchor="ctr"/>
          <a:lstStyle/>
          <a:p>
            <a:endParaRPr lang="fr-FR"/>
          </a:p>
        </p:txBody>
      </p:sp>
      <p:sp>
        <p:nvSpPr>
          <p:cNvPr id="12305" name="Line 17"/>
          <p:cNvSpPr>
            <a:spLocks noChangeShapeType="1"/>
          </p:cNvSpPr>
          <p:nvPr/>
        </p:nvSpPr>
        <p:spPr bwMode="auto">
          <a:xfrm flipV="1">
            <a:off x="7848600" y="3721100"/>
            <a:ext cx="0" cy="1016000"/>
          </a:xfrm>
          <a:prstGeom prst="line">
            <a:avLst/>
          </a:prstGeom>
          <a:noFill/>
          <a:ln w="25400">
            <a:solidFill>
              <a:schemeClr val="tx1"/>
            </a:solidFill>
            <a:round/>
            <a:headEnd/>
            <a:tailEnd/>
          </a:ln>
          <a:effectLst/>
        </p:spPr>
        <p:txBody>
          <a:bodyPr wrap="none" anchor="ctr"/>
          <a:lstStyle/>
          <a:p>
            <a:endParaRPr lang="fr-FR"/>
          </a:p>
        </p:txBody>
      </p:sp>
      <p:sp>
        <p:nvSpPr>
          <p:cNvPr id="12306" name="Line 18"/>
          <p:cNvSpPr>
            <a:spLocks noChangeShapeType="1"/>
          </p:cNvSpPr>
          <p:nvPr/>
        </p:nvSpPr>
        <p:spPr bwMode="auto">
          <a:xfrm flipH="1">
            <a:off x="6997700" y="3733800"/>
            <a:ext cx="863600" cy="0"/>
          </a:xfrm>
          <a:prstGeom prst="line">
            <a:avLst/>
          </a:prstGeom>
          <a:noFill/>
          <a:ln w="25400">
            <a:solidFill>
              <a:schemeClr val="tx1"/>
            </a:solidFill>
            <a:round/>
            <a:headEnd/>
            <a:tailEnd type="triangle" w="med" len="med"/>
          </a:ln>
          <a:effectLst/>
        </p:spPr>
        <p:txBody>
          <a:bodyPr wrap="none" anchor="ctr"/>
          <a:lstStyle/>
          <a:p>
            <a:endParaRPr lang="fr-FR"/>
          </a:p>
        </p:txBody>
      </p:sp>
      <p:sp>
        <p:nvSpPr>
          <p:cNvPr id="12307" name="Line 19"/>
          <p:cNvSpPr>
            <a:spLocks noChangeShapeType="1"/>
          </p:cNvSpPr>
          <p:nvPr/>
        </p:nvSpPr>
        <p:spPr bwMode="auto">
          <a:xfrm>
            <a:off x="7480300" y="5943600"/>
            <a:ext cx="431800" cy="0"/>
          </a:xfrm>
          <a:prstGeom prst="line">
            <a:avLst/>
          </a:prstGeom>
          <a:noFill/>
          <a:ln w="25400">
            <a:solidFill>
              <a:schemeClr val="tx1"/>
            </a:solidFill>
            <a:round/>
            <a:headEnd/>
            <a:tailEnd/>
          </a:ln>
          <a:effectLst/>
        </p:spPr>
        <p:txBody>
          <a:bodyPr wrap="none" anchor="ctr"/>
          <a:lstStyle/>
          <a:p>
            <a:endParaRPr lang="fr-FR"/>
          </a:p>
        </p:txBody>
      </p:sp>
      <p:sp>
        <p:nvSpPr>
          <p:cNvPr id="12308" name="Line 20"/>
          <p:cNvSpPr>
            <a:spLocks noChangeShapeType="1"/>
          </p:cNvSpPr>
          <p:nvPr/>
        </p:nvSpPr>
        <p:spPr bwMode="auto">
          <a:xfrm flipV="1">
            <a:off x="7924800" y="5016500"/>
            <a:ext cx="0" cy="939800"/>
          </a:xfrm>
          <a:prstGeom prst="line">
            <a:avLst/>
          </a:prstGeom>
          <a:noFill/>
          <a:ln w="25400">
            <a:solidFill>
              <a:schemeClr val="tx1"/>
            </a:solidFill>
            <a:round/>
            <a:headEnd/>
            <a:tailEnd/>
          </a:ln>
          <a:effectLst/>
        </p:spPr>
        <p:txBody>
          <a:bodyPr wrap="none" anchor="ctr"/>
          <a:lstStyle/>
          <a:p>
            <a:endParaRPr lang="fr-FR"/>
          </a:p>
        </p:txBody>
      </p:sp>
      <p:sp>
        <p:nvSpPr>
          <p:cNvPr id="12309" name="Line 21"/>
          <p:cNvSpPr>
            <a:spLocks noChangeShapeType="1"/>
          </p:cNvSpPr>
          <p:nvPr/>
        </p:nvSpPr>
        <p:spPr bwMode="auto">
          <a:xfrm flipH="1">
            <a:off x="7073900" y="5029200"/>
            <a:ext cx="863600" cy="0"/>
          </a:xfrm>
          <a:prstGeom prst="line">
            <a:avLst/>
          </a:prstGeom>
          <a:noFill/>
          <a:ln w="25400">
            <a:solidFill>
              <a:schemeClr val="tx1"/>
            </a:solidFill>
            <a:round/>
            <a:headEnd/>
            <a:tailEnd type="triangle" w="med" len="med"/>
          </a:ln>
          <a:effectLst/>
        </p:spPr>
        <p:txBody>
          <a:bodyPr wrap="none" anchor="ctr"/>
          <a:lstStyle/>
          <a:p>
            <a:endParaRPr lang="fr-FR"/>
          </a:p>
        </p:txBody>
      </p:sp>
      <p:sp>
        <p:nvSpPr>
          <p:cNvPr id="12310" name="Oval 22"/>
          <p:cNvSpPr>
            <a:spLocks noChangeArrowheads="1"/>
          </p:cNvSpPr>
          <p:nvPr/>
        </p:nvSpPr>
        <p:spPr bwMode="auto">
          <a:xfrm>
            <a:off x="2146300" y="1689100"/>
            <a:ext cx="3187700" cy="1054100"/>
          </a:xfrm>
          <a:prstGeom prst="ellipse">
            <a:avLst/>
          </a:prstGeom>
          <a:solidFill>
            <a:schemeClr val="bg1"/>
          </a:solidFill>
          <a:ln w="25400">
            <a:solidFill>
              <a:schemeClr val="tx1"/>
            </a:solidFill>
            <a:round/>
            <a:headEnd/>
            <a:tailEnd/>
          </a:ln>
          <a:effectLst/>
        </p:spPr>
        <p:txBody>
          <a:bodyPr wrap="none" anchor="ctr"/>
          <a:lstStyle/>
          <a:p>
            <a:endParaRPr lang="fr-FR"/>
          </a:p>
        </p:txBody>
      </p:sp>
      <p:sp>
        <p:nvSpPr>
          <p:cNvPr id="12311" name="Line 23"/>
          <p:cNvSpPr>
            <a:spLocks noChangeShapeType="1"/>
          </p:cNvSpPr>
          <p:nvPr/>
        </p:nvSpPr>
        <p:spPr bwMode="auto">
          <a:xfrm>
            <a:off x="5257800" y="2286000"/>
            <a:ext cx="977900" cy="673100"/>
          </a:xfrm>
          <a:prstGeom prst="line">
            <a:avLst/>
          </a:prstGeom>
          <a:noFill/>
          <a:ln w="25400">
            <a:solidFill>
              <a:schemeClr val="tx1"/>
            </a:solidFill>
            <a:round/>
            <a:headEnd/>
            <a:tailEnd/>
          </a:ln>
          <a:effectLst/>
        </p:spPr>
        <p:txBody>
          <a:bodyPr wrap="none" anchor="ctr"/>
          <a:lstStyle/>
          <a:p>
            <a:endParaRPr lang="fr-FR"/>
          </a:p>
        </p:txBody>
      </p:sp>
      <p:sp>
        <p:nvSpPr>
          <p:cNvPr id="12312" name="Line 24"/>
          <p:cNvSpPr>
            <a:spLocks noChangeShapeType="1"/>
          </p:cNvSpPr>
          <p:nvPr/>
        </p:nvSpPr>
        <p:spPr bwMode="auto">
          <a:xfrm flipH="1">
            <a:off x="6235700" y="2222500"/>
            <a:ext cx="939800" cy="736600"/>
          </a:xfrm>
          <a:prstGeom prst="line">
            <a:avLst/>
          </a:prstGeom>
          <a:noFill/>
          <a:ln w="25400">
            <a:solidFill>
              <a:schemeClr val="tx1"/>
            </a:solidFill>
            <a:round/>
            <a:headEnd/>
            <a:tailEnd/>
          </a:ln>
          <a:effectLst/>
        </p:spPr>
        <p:txBody>
          <a:bodyPr wrap="none" anchor="ctr"/>
          <a:lstStyle/>
          <a:p>
            <a:endParaRPr lang="fr-FR"/>
          </a:p>
        </p:txBody>
      </p:sp>
      <p:sp>
        <p:nvSpPr>
          <p:cNvPr id="12313" name="Rectangle 25"/>
          <p:cNvSpPr>
            <a:spLocks noChangeArrowheads="1"/>
          </p:cNvSpPr>
          <p:nvPr/>
        </p:nvSpPr>
        <p:spPr bwMode="auto">
          <a:xfrm>
            <a:off x="2590800" y="1752601"/>
            <a:ext cx="2553200" cy="889987"/>
          </a:xfrm>
          <a:prstGeom prst="rect">
            <a:avLst/>
          </a:prstGeom>
          <a:noFill/>
          <a:ln w="12700">
            <a:noFill/>
            <a:miter lim="800000"/>
            <a:headEnd/>
            <a:tailEnd/>
          </a:ln>
          <a:effectLst/>
        </p:spPr>
        <p:txBody>
          <a:bodyPr wrap="none" lIns="90488" tIns="44450" rIns="90488" bIns="44450">
            <a:spAutoFit/>
          </a:bodyPr>
          <a:lstStyle/>
          <a:p>
            <a:pPr eaLnBrk="0" hangingPunct="0"/>
            <a:r>
              <a:rPr lang="fr-FR" sz="2000"/>
              <a:t>Environnement</a:t>
            </a:r>
            <a:endParaRPr lang="fr-FR" sz="2400"/>
          </a:p>
          <a:p>
            <a:pPr eaLnBrk="0" hangingPunct="0"/>
            <a:r>
              <a:rPr lang="fr-FR" sz="1600"/>
              <a:t>concurrence, contraintes </a:t>
            </a:r>
          </a:p>
          <a:p>
            <a:pPr eaLnBrk="0" hangingPunct="0"/>
            <a:r>
              <a:rPr lang="fr-FR" sz="1600"/>
              <a:t>légales, etc.</a:t>
            </a:r>
            <a:endParaRPr lang="fr-FR" sz="2400"/>
          </a:p>
        </p:txBody>
      </p:sp>
      <p:sp>
        <p:nvSpPr>
          <p:cNvPr id="12314" name="Rectangle 26"/>
          <p:cNvSpPr>
            <a:spLocks noChangeArrowheads="1"/>
          </p:cNvSpPr>
          <p:nvPr/>
        </p:nvSpPr>
        <p:spPr bwMode="auto">
          <a:xfrm>
            <a:off x="6691313" y="2957513"/>
            <a:ext cx="1706558" cy="459100"/>
          </a:xfrm>
          <a:prstGeom prst="rect">
            <a:avLst/>
          </a:prstGeom>
          <a:noFill/>
          <a:ln w="12700">
            <a:noFill/>
            <a:miter lim="800000"/>
            <a:headEnd/>
            <a:tailEnd/>
          </a:ln>
          <a:effectLst/>
        </p:spPr>
        <p:txBody>
          <a:bodyPr wrap="none" lIns="90488" tIns="44450" rIns="90488" bIns="44450">
            <a:spAutoFit/>
          </a:bodyPr>
          <a:lstStyle/>
          <a:p>
            <a:pPr eaLnBrk="0" hangingPunct="0"/>
            <a:r>
              <a:rPr lang="fr-FR" sz="2400"/>
              <a:t>Boîte noire</a:t>
            </a:r>
          </a:p>
        </p:txBody>
      </p:sp>
      <p:sp>
        <p:nvSpPr>
          <p:cNvPr id="12315" name="AutoShape 27"/>
          <p:cNvSpPr>
            <a:spLocks noChangeArrowheads="1"/>
          </p:cNvSpPr>
          <p:nvPr/>
        </p:nvSpPr>
        <p:spPr bwMode="auto">
          <a:xfrm>
            <a:off x="4584700" y="2755900"/>
            <a:ext cx="4241800" cy="2413000"/>
          </a:xfrm>
          <a:prstGeom prst="cube">
            <a:avLst>
              <a:gd name="adj" fmla="val 24995"/>
            </a:avLst>
          </a:prstGeom>
          <a:noFill/>
          <a:ln w="25400">
            <a:solidFill>
              <a:schemeClr val="tx1"/>
            </a:solidFill>
            <a:prstDash val="dash"/>
            <a:miter lim="800000"/>
            <a:headEnd/>
            <a:tailEnd/>
          </a:ln>
          <a:effectLst/>
        </p:spPr>
        <p:txBody>
          <a:bodyPr wrap="none" anchor="ctr"/>
          <a:lstStyle/>
          <a:p>
            <a:endParaRPr lang="fr-FR"/>
          </a:p>
        </p:txBody>
      </p:sp>
      <p:sp>
        <p:nvSpPr>
          <p:cNvPr id="12316" name="Rectangle 28"/>
          <p:cNvSpPr>
            <a:spLocks noChangeArrowheads="1"/>
          </p:cNvSpPr>
          <p:nvPr/>
        </p:nvSpPr>
        <p:spPr bwMode="auto">
          <a:xfrm>
            <a:off x="8064501" y="5091113"/>
            <a:ext cx="1962077" cy="828432"/>
          </a:xfrm>
          <a:prstGeom prst="rect">
            <a:avLst/>
          </a:prstGeom>
          <a:noFill/>
          <a:ln w="12700">
            <a:noFill/>
            <a:miter lim="800000"/>
            <a:headEnd/>
            <a:tailEnd/>
          </a:ln>
          <a:effectLst/>
        </p:spPr>
        <p:txBody>
          <a:bodyPr wrap="none" lIns="90488" tIns="44450" rIns="90488" bIns="44450">
            <a:spAutoFit/>
          </a:bodyPr>
          <a:lstStyle/>
          <a:p>
            <a:pPr defTabSz="762000" eaLnBrk="0" hangingPunct="0"/>
            <a:r>
              <a:rPr lang="fr-FR" sz="2400"/>
              <a:t>Facteurs </a:t>
            </a:r>
          </a:p>
          <a:p>
            <a:pPr defTabSz="762000" eaLnBrk="0" hangingPunct="0"/>
            <a:r>
              <a:rPr lang="fr-FR" sz="2400"/>
              <a:t>situationnels</a:t>
            </a:r>
          </a:p>
        </p:txBody>
      </p:sp>
      <p:sp>
        <p:nvSpPr>
          <p:cNvPr id="12317" name="Rectangle 29"/>
          <p:cNvSpPr>
            <a:spLocks noChangeArrowheads="1"/>
          </p:cNvSpPr>
          <p:nvPr/>
        </p:nvSpPr>
        <p:spPr bwMode="auto">
          <a:xfrm>
            <a:off x="1981201" y="4572000"/>
            <a:ext cx="2206625" cy="1555750"/>
          </a:xfrm>
          <a:prstGeom prst="rect">
            <a:avLst/>
          </a:prstGeom>
          <a:noFill/>
          <a:ln w="12700">
            <a:noFill/>
            <a:miter lim="800000"/>
            <a:headEnd/>
            <a:tailEnd/>
          </a:ln>
          <a:effectLst/>
        </p:spPr>
        <p:txBody>
          <a:bodyPr lIns="90488" tIns="44450" rIns="90488" bIns="44450">
            <a:spAutoFit/>
          </a:bodyPr>
          <a:lstStyle/>
          <a:p>
            <a:pPr defTabSz="762000" eaLnBrk="0" hangingPunct="0"/>
            <a:r>
              <a:rPr lang="fr-FR" sz="1600" b="1"/>
              <a:t>Attitude : Prédisposition favorable ou défavorable envers un objet, une idée, une personne. </a:t>
            </a:r>
          </a:p>
        </p:txBody>
      </p:sp>
    </p:spTree>
    <p:extLst>
      <p:ext uri="{BB962C8B-B14F-4D97-AF65-F5344CB8AC3E}">
        <p14:creationId xmlns:p14="http://schemas.microsoft.com/office/powerpoint/2010/main" val="19237452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13"/>
                                        </p:tgtEl>
                                        <p:attrNameLst>
                                          <p:attrName>style.visibility</p:attrName>
                                        </p:attrNameLst>
                                      </p:cBhvr>
                                      <p:to>
                                        <p:strVal val="visible"/>
                                      </p:to>
                                    </p:set>
                                    <p:anim calcmode="lin" valueType="num">
                                      <p:cBhvr additive="base">
                                        <p:cTn id="7" dur="500" fill="hold"/>
                                        <p:tgtEl>
                                          <p:spTgt spid="12313"/>
                                        </p:tgtEl>
                                        <p:attrNameLst>
                                          <p:attrName>ppt_x</p:attrName>
                                        </p:attrNameLst>
                                      </p:cBhvr>
                                      <p:tavLst>
                                        <p:tav tm="0">
                                          <p:val>
                                            <p:strVal val="#ppt_x"/>
                                          </p:val>
                                        </p:tav>
                                        <p:tav tm="100000">
                                          <p:val>
                                            <p:strVal val="#ppt_x"/>
                                          </p:val>
                                        </p:tav>
                                      </p:tavLst>
                                    </p:anim>
                                    <p:anim calcmode="lin" valueType="num">
                                      <p:cBhvr additive="base">
                                        <p:cTn id="8" dur="500" fill="hold"/>
                                        <p:tgtEl>
                                          <p:spTgt spid="123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10"/>
                                        </p:tgtEl>
                                        <p:attrNameLst>
                                          <p:attrName>style.visibility</p:attrName>
                                        </p:attrNameLst>
                                      </p:cBhvr>
                                      <p:to>
                                        <p:strVal val="visible"/>
                                      </p:to>
                                    </p:set>
                                    <p:anim calcmode="lin" valueType="num">
                                      <p:cBhvr additive="base">
                                        <p:cTn id="11" dur="500" fill="hold"/>
                                        <p:tgtEl>
                                          <p:spTgt spid="12310"/>
                                        </p:tgtEl>
                                        <p:attrNameLst>
                                          <p:attrName>ppt_x</p:attrName>
                                        </p:attrNameLst>
                                      </p:cBhvr>
                                      <p:tavLst>
                                        <p:tav tm="0">
                                          <p:val>
                                            <p:strVal val="#ppt_x"/>
                                          </p:val>
                                        </p:tav>
                                        <p:tav tm="100000">
                                          <p:val>
                                            <p:strVal val="#ppt_x"/>
                                          </p:val>
                                        </p:tav>
                                      </p:tavLst>
                                    </p:anim>
                                    <p:anim calcmode="lin" valueType="num">
                                      <p:cBhvr additive="base">
                                        <p:cTn id="12" dur="500" fill="hold"/>
                                        <p:tgtEl>
                                          <p:spTgt spid="123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5"/>
                                        </p:tgtEl>
                                        <p:attrNameLst>
                                          <p:attrName>style.visibility</p:attrName>
                                        </p:attrNameLst>
                                      </p:cBhvr>
                                      <p:to>
                                        <p:strVal val="visible"/>
                                      </p:to>
                                    </p:set>
                                    <p:anim calcmode="lin" valueType="num">
                                      <p:cBhvr additive="base">
                                        <p:cTn id="15" dur="500" fill="hold"/>
                                        <p:tgtEl>
                                          <p:spTgt spid="12295"/>
                                        </p:tgtEl>
                                        <p:attrNameLst>
                                          <p:attrName>ppt_x</p:attrName>
                                        </p:attrNameLst>
                                      </p:cBhvr>
                                      <p:tavLst>
                                        <p:tav tm="0">
                                          <p:val>
                                            <p:strVal val="#ppt_x"/>
                                          </p:val>
                                        </p:tav>
                                        <p:tav tm="100000">
                                          <p:val>
                                            <p:strVal val="#ppt_x"/>
                                          </p:val>
                                        </p:tav>
                                      </p:tavLst>
                                    </p:anim>
                                    <p:anim calcmode="lin" valueType="num">
                                      <p:cBhvr additive="base">
                                        <p:cTn id="16"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311"/>
                                        </p:tgtEl>
                                        <p:attrNameLst>
                                          <p:attrName>style.visibility</p:attrName>
                                        </p:attrNameLst>
                                      </p:cBhvr>
                                      <p:to>
                                        <p:strVal val="visible"/>
                                      </p:to>
                                    </p:set>
                                    <p:anim calcmode="lin" valueType="num">
                                      <p:cBhvr additive="base">
                                        <p:cTn id="21" dur="500" fill="hold"/>
                                        <p:tgtEl>
                                          <p:spTgt spid="12311"/>
                                        </p:tgtEl>
                                        <p:attrNameLst>
                                          <p:attrName>ppt_x</p:attrName>
                                        </p:attrNameLst>
                                      </p:cBhvr>
                                      <p:tavLst>
                                        <p:tav tm="0">
                                          <p:val>
                                            <p:strVal val="#ppt_x"/>
                                          </p:val>
                                        </p:tav>
                                        <p:tav tm="100000">
                                          <p:val>
                                            <p:strVal val="#ppt_x"/>
                                          </p:val>
                                        </p:tav>
                                      </p:tavLst>
                                    </p:anim>
                                    <p:anim calcmode="lin" valueType="num">
                                      <p:cBhvr additive="base">
                                        <p:cTn id="22" dur="500" fill="hold"/>
                                        <p:tgtEl>
                                          <p:spTgt spid="123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291"/>
                                        </p:tgtEl>
                                        <p:attrNameLst>
                                          <p:attrName>style.visibility</p:attrName>
                                        </p:attrNameLst>
                                      </p:cBhvr>
                                      <p:to>
                                        <p:strVal val="visible"/>
                                      </p:to>
                                    </p:set>
                                    <p:anim calcmode="lin" valueType="num">
                                      <p:cBhvr additive="base">
                                        <p:cTn id="25" dur="500" fill="hold"/>
                                        <p:tgtEl>
                                          <p:spTgt spid="12291"/>
                                        </p:tgtEl>
                                        <p:attrNameLst>
                                          <p:attrName>ppt_x</p:attrName>
                                        </p:attrNameLst>
                                      </p:cBhvr>
                                      <p:tavLst>
                                        <p:tav tm="0">
                                          <p:val>
                                            <p:strVal val="#ppt_x"/>
                                          </p:val>
                                        </p:tav>
                                        <p:tav tm="100000">
                                          <p:val>
                                            <p:strVal val="#ppt_x"/>
                                          </p:val>
                                        </p:tav>
                                      </p:tavLst>
                                    </p:anim>
                                    <p:anim calcmode="lin" valueType="num">
                                      <p:cBhvr additive="base">
                                        <p:cTn id="26" dur="500" fill="hold"/>
                                        <p:tgtEl>
                                          <p:spTgt spid="1229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312"/>
                                        </p:tgtEl>
                                        <p:attrNameLst>
                                          <p:attrName>style.visibility</p:attrName>
                                        </p:attrNameLst>
                                      </p:cBhvr>
                                      <p:to>
                                        <p:strVal val="visible"/>
                                      </p:to>
                                    </p:set>
                                    <p:anim calcmode="lin" valueType="num">
                                      <p:cBhvr additive="base">
                                        <p:cTn id="29" dur="500" fill="hold"/>
                                        <p:tgtEl>
                                          <p:spTgt spid="12312"/>
                                        </p:tgtEl>
                                        <p:attrNameLst>
                                          <p:attrName>ppt_x</p:attrName>
                                        </p:attrNameLst>
                                      </p:cBhvr>
                                      <p:tavLst>
                                        <p:tav tm="0">
                                          <p:val>
                                            <p:strVal val="#ppt_x"/>
                                          </p:val>
                                        </p:tav>
                                        <p:tav tm="100000">
                                          <p:val>
                                            <p:strVal val="#ppt_x"/>
                                          </p:val>
                                        </p:tav>
                                      </p:tavLst>
                                    </p:anim>
                                    <p:anim calcmode="lin" valueType="num">
                                      <p:cBhvr additive="base">
                                        <p:cTn id="30" dur="500" fill="hold"/>
                                        <p:tgtEl>
                                          <p:spTgt spid="123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315"/>
                                        </p:tgtEl>
                                        <p:attrNameLst>
                                          <p:attrName>style.visibility</p:attrName>
                                        </p:attrNameLst>
                                      </p:cBhvr>
                                      <p:to>
                                        <p:strVal val="visible"/>
                                      </p:to>
                                    </p:set>
                                    <p:anim calcmode="lin" valueType="num">
                                      <p:cBhvr additive="base">
                                        <p:cTn id="33" dur="500" fill="hold"/>
                                        <p:tgtEl>
                                          <p:spTgt spid="12315"/>
                                        </p:tgtEl>
                                        <p:attrNameLst>
                                          <p:attrName>ppt_x</p:attrName>
                                        </p:attrNameLst>
                                      </p:cBhvr>
                                      <p:tavLst>
                                        <p:tav tm="0">
                                          <p:val>
                                            <p:strVal val="#ppt_x"/>
                                          </p:val>
                                        </p:tav>
                                        <p:tav tm="100000">
                                          <p:val>
                                            <p:strVal val="#ppt_x"/>
                                          </p:val>
                                        </p:tav>
                                      </p:tavLst>
                                    </p:anim>
                                    <p:anim calcmode="lin" valueType="num">
                                      <p:cBhvr additive="base">
                                        <p:cTn id="34" dur="500" fill="hold"/>
                                        <p:tgtEl>
                                          <p:spTgt spid="123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314"/>
                                        </p:tgtEl>
                                        <p:attrNameLst>
                                          <p:attrName>style.visibility</p:attrName>
                                        </p:attrNameLst>
                                      </p:cBhvr>
                                      <p:to>
                                        <p:strVal val="visible"/>
                                      </p:to>
                                    </p:set>
                                    <p:anim calcmode="lin" valueType="num">
                                      <p:cBhvr additive="base">
                                        <p:cTn id="39" dur="500" fill="hold"/>
                                        <p:tgtEl>
                                          <p:spTgt spid="12314"/>
                                        </p:tgtEl>
                                        <p:attrNameLst>
                                          <p:attrName>ppt_x</p:attrName>
                                        </p:attrNameLst>
                                      </p:cBhvr>
                                      <p:tavLst>
                                        <p:tav tm="0">
                                          <p:val>
                                            <p:strVal val="#ppt_x"/>
                                          </p:val>
                                        </p:tav>
                                        <p:tav tm="100000">
                                          <p:val>
                                            <p:strVal val="#ppt_x"/>
                                          </p:val>
                                        </p:tav>
                                      </p:tavLst>
                                    </p:anim>
                                    <p:anim calcmode="lin" valueType="num">
                                      <p:cBhvr additive="base">
                                        <p:cTn id="40" dur="500" fill="hold"/>
                                        <p:tgtEl>
                                          <p:spTgt spid="123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292"/>
                                        </p:tgtEl>
                                        <p:attrNameLst>
                                          <p:attrName>style.visibility</p:attrName>
                                        </p:attrNameLst>
                                      </p:cBhvr>
                                      <p:to>
                                        <p:strVal val="visible"/>
                                      </p:to>
                                    </p:set>
                                    <p:anim calcmode="lin" valueType="num">
                                      <p:cBhvr additive="base">
                                        <p:cTn id="45" dur="500" fill="hold"/>
                                        <p:tgtEl>
                                          <p:spTgt spid="12292"/>
                                        </p:tgtEl>
                                        <p:attrNameLst>
                                          <p:attrName>ppt_x</p:attrName>
                                        </p:attrNameLst>
                                      </p:cBhvr>
                                      <p:tavLst>
                                        <p:tav tm="0">
                                          <p:val>
                                            <p:strVal val="#ppt_x"/>
                                          </p:val>
                                        </p:tav>
                                        <p:tav tm="100000">
                                          <p:val>
                                            <p:strVal val="#ppt_x"/>
                                          </p:val>
                                        </p:tav>
                                      </p:tavLst>
                                    </p:anim>
                                    <p:anim calcmode="lin" valueType="num">
                                      <p:cBhvr additive="base">
                                        <p:cTn id="46" dur="500" fill="hold"/>
                                        <p:tgtEl>
                                          <p:spTgt spid="1229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297"/>
                                        </p:tgtEl>
                                        <p:attrNameLst>
                                          <p:attrName>style.visibility</p:attrName>
                                        </p:attrNameLst>
                                      </p:cBhvr>
                                      <p:to>
                                        <p:strVal val="visible"/>
                                      </p:to>
                                    </p:set>
                                    <p:anim calcmode="lin" valueType="num">
                                      <p:cBhvr additive="base">
                                        <p:cTn id="49" dur="500" fill="hold"/>
                                        <p:tgtEl>
                                          <p:spTgt spid="12297"/>
                                        </p:tgtEl>
                                        <p:attrNameLst>
                                          <p:attrName>ppt_x</p:attrName>
                                        </p:attrNameLst>
                                      </p:cBhvr>
                                      <p:tavLst>
                                        <p:tav tm="0">
                                          <p:val>
                                            <p:strVal val="#ppt_x"/>
                                          </p:val>
                                        </p:tav>
                                        <p:tav tm="100000">
                                          <p:val>
                                            <p:strVal val="#ppt_x"/>
                                          </p:val>
                                        </p:tav>
                                      </p:tavLst>
                                    </p:anim>
                                    <p:anim calcmode="lin" valueType="num">
                                      <p:cBhvr additive="base">
                                        <p:cTn id="50" dur="500" fill="hold"/>
                                        <p:tgtEl>
                                          <p:spTgt spid="1229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303"/>
                                        </p:tgtEl>
                                        <p:attrNameLst>
                                          <p:attrName>style.visibility</p:attrName>
                                        </p:attrNameLst>
                                      </p:cBhvr>
                                      <p:to>
                                        <p:strVal val="visible"/>
                                      </p:to>
                                    </p:set>
                                    <p:anim calcmode="lin" valueType="num">
                                      <p:cBhvr additive="base">
                                        <p:cTn id="55" dur="500" fill="hold"/>
                                        <p:tgtEl>
                                          <p:spTgt spid="12303"/>
                                        </p:tgtEl>
                                        <p:attrNameLst>
                                          <p:attrName>ppt_x</p:attrName>
                                        </p:attrNameLst>
                                      </p:cBhvr>
                                      <p:tavLst>
                                        <p:tav tm="0">
                                          <p:val>
                                            <p:strVal val="#ppt_x"/>
                                          </p:val>
                                        </p:tav>
                                        <p:tav tm="100000">
                                          <p:val>
                                            <p:strVal val="#ppt_x"/>
                                          </p:val>
                                        </p:tav>
                                      </p:tavLst>
                                    </p:anim>
                                    <p:anim calcmode="lin" valueType="num">
                                      <p:cBhvr additive="base">
                                        <p:cTn id="56" dur="500" fill="hold"/>
                                        <p:tgtEl>
                                          <p:spTgt spid="1230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301"/>
                                        </p:tgtEl>
                                        <p:attrNameLst>
                                          <p:attrName>style.visibility</p:attrName>
                                        </p:attrNameLst>
                                      </p:cBhvr>
                                      <p:to>
                                        <p:strVal val="visible"/>
                                      </p:to>
                                    </p:set>
                                    <p:anim calcmode="lin" valueType="num">
                                      <p:cBhvr additive="base">
                                        <p:cTn id="61" dur="500" fill="hold"/>
                                        <p:tgtEl>
                                          <p:spTgt spid="12301"/>
                                        </p:tgtEl>
                                        <p:attrNameLst>
                                          <p:attrName>ppt_x</p:attrName>
                                        </p:attrNameLst>
                                      </p:cBhvr>
                                      <p:tavLst>
                                        <p:tav tm="0">
                                          <p:val>
                                            <p:strVal val="#ppt_x"/>
                                          </p:val>
                                        </p:tav>
                                        <p:tav tm="100000">
                                          <p:val>
                                            <p:strVal val="#ppt_x"/>
                                          </p:val>
                                        </p:tav>
                                      </p:tavLst>
                                    </p:anim>
                                    <p:anim calcmode="lin" valueType="num">
                                      <p:cBhvr additive="base">
                                        <p:cTn id="62" dur="500" fill="hold"/>
                                        <p:tgtEl>
                                          <p:spTgt spid="1230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306"/>
                                        </p:tgtEl>
                                        <p:attrNameLst>
                                          <p:attrName>style.visibility</p:attrName>
                                        </p:attrNameLst>
                                      </p:cBhvr>
                                      <p:to>
                                        <p:strVal val="visible"/>
                                      </p:to>
                                    </p:set>
                                    <p:anim calcmode="lin" valueType="num">
                                      <p:cBhvr additive="base">
                                        <p:cTn id="67" dur="500" fill="hold"/>
                                        <p:tgtEl>
                                          <p:spTgt spid="12306"/>
                                        </p:tgtEl>
                                        <p:attrNameLst>
                                          <p:attrName>ppt_x</p:attrName>
                                        </p:attrNameLst>
                                      </p:cBhvr>
                                      <p:tavLst>
                                        <p:tav tm="0">
                                          <p:val>
                                            <p:strVal val="#ppt_x"/>
                                          </p:val>
                                        </p:tav>
                                        <p:tav tm="100000">
                                          <p:val>
                                            <p:strVal val="#ppt_x"/>
                                          </p:val>
                                        </p:tav>
                                      </p:tavLst>
                                    </p:anim>
                                    <p:anim calcmode="lin" valueType="num">
                                      <p:cBhvr additive="base">
                                        <p:cTn id="68" dur="500" fill="hold"/>
                                        <p:tgtEl>
                                          <p:spTgt spid="1230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2304"/>
                                        </p:tgtEl>
                                        <p:attrNameLst>
                                          <p:attrName>style.visibility</p:attrName>
                                        </p:attrNameLst>
                                      </p:cBhvr>
                                      <p:to>
                                        <p:strVal val="visible"/>
                                      </p:to>
                                    </p:set>
                                    <p:anim calcmode="lin" valueType="num">
                                      <p:cBhvr additive="base">
                                        <p:cTn id="71" dur="500" fill="hold"/>
                                        <p:tgtEl>
                                          <p:spTgt spid="12304"/>
                                        </p:tgtEl>
                                        <p:attrNameLst>
                                          <p:attrName>ppt_x</p:attrName>
                                        </p:attrNameLst>
                                      </p:cBhvr>
                                      <p:tavLst>
                                        <p:tav tm="0">
                                          <p:val>
                                            <p:strVal val="#ppt_x"/>
                                          </p:val>
                                        </p:tav>
                                        <p:tav tm="100000">
                                          <p:val>
                                            <p:strVal val="#ppt_x"/>
                                          </p:val>
                                        </p:tav>
                                      </p:tavLst>
                                    </p:anim>
                                    <p:anim calcmode="lin" valueType="num">
                                      <p:cBhvr additive="base">
                                        <p:cTn id="72" dur="500" fill="hold"/>
                                        <p:tgtEl>
                                          <p:spTgt spid="1230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305"/>
                                        </p:tgtEl>
                                        <p:attrNameLst>
                                          <p:attrName>style.visibility</p:attrName>
                                        </p:attrNameLst>
                                      </p:cBhvr>
                                      <p:to>
                                        <p:strVal val="visible"/>
                                      </p:to>
                                    </p:set>
                                    <p:anim calcmode="lin" valueType="num">
                                      <p:cBhvr additive="base">
                                        <p:cTn id="75" dur="500" fill="hold"/>
                                        <p:tgtEl>
                                          <p:spTgt spid="12305"/>
                                        </p:tgtEl>
                                        <p:attrNameLst>
                                          <p:attrName>ppt_x</p:attrName>
                                        </p:attrNameLst>
                                      </p:cBhvr>
                                      <p:tavLst>
                                        <p:tav tm="0">
                                          <p:val>
                                            <p:strVal val="#ppt_x"/>
                                          </p:val>
                                        </p:tav>
                                        <p:tav tm="100000">
                                          <p:val>
                                            <p:strVal val="#ppt_x"/>
                                          </p:val>
                                        </p:tav>
                                      </p:tavLst>
                                    </p:anim>
                                    <p:anim calcmode="lin" valueType="num">
                                      <p:cBhvr additive="base">
                                        <p:cTn id="76" dur="500" fill="hold"/>
                                        <p:tgtEl>
                                          <p:spTgt spid="1230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317"/>
                                        </p:tgtEl>
                                        <p:attrNameLst>
                                          <p:attrName>style.visibility</p:attrName>
                                        </p:attrNameLst>
                                      </p:cBhvr>
                                      <p:to>
                                        <p:strVal val="visible"/>
                                      </p:to>
                                    </p:set>
                                    <p:anim calcmode="lin" valueType="num">
                                      <p:cBhvr additive="base">
                                        <p:cTn id="79" dur="500" fill="hold"/>
                                        <p:tgtEl>
                                          <p:spTgt spid="12317"/>
                                        </p:tgtEl>
                                        <p:attrNameLst>
                                          <p:attrName>ppt_x</p:attrName>
                                        </p:attrNameLst>
                                      </p:cBhvr>
                                      <p:tavLst>
                                        <p:tav tm="0">
                                          <p:val>
                                            <p:strVal val="#ppt_x"/>
                                          </p:val>
                                        </p:tav>
                                        <p:tav tm="100000">
                                          <p:val>
                                            <p:strVal val="#ppt_x"/>
                                          </p:val>
                                        </p:tav>
                                      </p:tavLst>
                                    </p:anim>
                                    <p:anim calcmode="lin" valueType="num">
                                      <p:cBhvr additive="base">
                                        <p:cTn id="80" dur="500" fill="hold"/>
                                        <p:tgtEl>
                                          <p:spTgt spid="1231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2298"/>
                                        </p:tgtEl>
                                        <p:attrNameLst>
                                          <p:attrName>style.visibility</p:attrName>
                                        </p:attrNameLst>
                                      </p:cBhvr>
                                      <p:to>
                                        <p:strVal val="visible"/>
                                      </p:to>
                                    </p:set>
                                    <p:anim calcmode="lin" valueType="num">
                                      <p:cBhvr additive="base">
                                        <p:cTn id="83" dur="500" fill="hold"/>
                                        <p:tgtEl>
                                          <p:spTgt spid="12298"/>
                                        </p:tgtEl>
                                        <p:attrNameLst>
                                          <p:attrName>ppt_x</p:attrName>
                                        </p:attrNameLst>
                                      </p:cBhvr>
                                      <p:tavLst>
                                        <p:tav tm="0">
                                          <p:val>
                                            <p:strVal val="#ppt_x"/>
                                          </p:val>
                                        </p:tav>
                                        <p:tav tm="100000">
                                          <p:val>
                                            <p:strVal val="#ppt_x"/>
                                          </p:val>
                                        </p:tav>
                                      </p:tavLst>
                                    </p:anim>
                                    <p:anim calcmode="lin" valueType="num">
                                      <p:cBhvr additive="base">
                                        <p:cTn id="84"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302"/>
                                        </p:tgtEl>
                                        <p:attrNameLst>
                                          <p:attrName>style.visibility</p:attrName>
                                        </p:attrNameLst>
                                      </p:cBhvr>
                                      <p:to>
                                        <p:strVal val="visible"/>
                                      </p:to>
                                    </p:set>
                                    <p:anim calcmode="lin" valueType="num">
                                      <p:cBhvr additive="base">
                                        <p:cTn id="89" dur="500" fill="hold"/>
                                        <p:tgtEl>
                                          <p:spTgt spid="12302"/>
                                        </p:tgtEl>
                                        <p:attrNameLst>
                                          <p:attrName>ppt_x</p:attrName>
                                        </p:attrNameLst>
                                      </p:cBhvr>
                                      <p:tavLst>
                                        <p:tav tm="0">
                                          <p:val>
                                            <p:strVal val="#ppt_x"/>
                                          </p:val>
                                        </p:tav>
                                        <p:tav tm="100000">
                                          <p:val>
                                            <p:strVal val="#ppt_x"/>
                                          </p:val>
                                        </p:tav>
                                      </p:tavLst>
                                    </p:anim>
                                    <p:anim calcmode="lin" valueType="num">
                                      <p:cBhvr additive="base">
                                        <p:cTn id="90" dur="500" fill="hold"/>
                                        <p:tgtEl>
                                          <p:spTgt spid="1230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2307"/>
                                        </p:tgtEl>
                                        <p:attrNameLst>
                                          <p:attrName>style.visibility</p:attrName>
                                        </p:attrNameLst>
                                      </p:cBhvr>
                                      <p:to>
                                        <p:strVal val="visible"/>
                                      </p:to>
                                    </p:set>
                                    <p:anim calcmode="lin" valueType="num">
                                      <p:cBhvr additive="base">
                                        <p:cTn id="93" dur="500" fill="hold"/>
                                        <p:tgtEl>
                                          <p:spTgt spid="12307"/>
                                        </p:tgtEl>
                                        <p:attrNameLst>
                                          <p:attrName>ppt_x</p:attrName>
                                        </p:attrNameLst>
                                      </p:cBhvr>
                                      <p:tavLst>
                                        <p:tav tm="0">
                                          <p:val>
                                            <p:strVal val="#ppt_x"/>
                                          </p:val>
                                        </p:tav>
                                        <p:tav tm="100000">
                                          <p:val>
                                            <p:strVal val="#ppt_x"/>
                                          </p:val>
                                        </p:tav>
                                      </p:tavLst>
                                    </p:anim>
                                    <p:anim calcmode="lin" valueType="num">
                                      <p:cBhvr additive="base">
                                        <p:cTn id="94" dur="500" fill="hold"/>
                                        <p:tgtEl>
                                          <p:spTgt spid="1230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2300"/>
                                        </p:tgtEl>
                                        <p:attrNameLst>
                                          <p:attrName>style.visibility</p:attrName>
                                        </p:attrNameLst>
                                      </p:cBhvr>
                                      <p:to>
                                        <p:strVal val="visible"/>
                                      </p:to>
                                    </p:set>
                                    <p:anim calcmode="lin" valueType="num">
                                      <p:cBhvr additive="base">
                                        <p:cTn id="97" dur="500" fill="hold"/>
                                        <p:tgtEl>
                                          <p:spTgt spid="12300"/>
                                        </p:tgtEl>
                                        <p:attrNameLst>
                                          <p:attrName>ppt_x</p:attrName>
                                        </p:attrNameLst>
                                      </p:cBhvr>
                                      <p:tavLst>
                                        <p:tav tm="0">
                                          <p:val>
                                            <p:strVal val="#ppt_x"/>
                                          </p:val>
                                        </p:tav>
                                        <p:tav tm="100000">
                                          <p:val>
                                            <p:strVal val="#ppt_x"/>
                                          </p:val>
                                        </p:tav>
                                      </p:tavLst>
                                    </p:anim>
                                    <p:anim calcmode="lin" valueType="num">
                                      <p:cBhvr additive="base">
                                        <p:cTn id="98" dur="500" fill="hold"/>
                                        <p:tgtEl>
                                          <p:spTgt spid="1230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299"/>
                                        </p:tgtEl>
                                        <p:attrNameLst>
                                          <p:attrName>style.visibility</p:attrName>
                                        </p:attrNameLst>
                                      </p:cBhvr>
                                      <p:to>
                                        <p:strVal val="visible"/>
                                      </p:to>
                                    </p:set>
                                    <p:anim calcmode="lin" valueType="num">
                                      <p:cBhvr additive="base">
                                        <p:cTn id="101" dur="500" fill="hold"/>
                                        <p:tgtEl>
                                          <p:spTgt spid="12299"/>
                                        </p:tgtEl>
                                        <p:attrNameLst>
                                          <p:attrName>ppt_x</p:attrName>
                                        </p:attrNameLst>
                                      </p:cBhvr>
                                      <p:tavLst>
                                        <p:tav tm="0">
                                          <p:val>
                                            <p:strVal val="#ppt_x"/>
                                          </p:val>
                                        </p:tav>
                                        <p:tav tm="100000">
                                          <p:val>
                                            <p:strVal val="#ppt_x"/>
                                          </p:val>
                                        </p:tav>
                                      </p:tavLst>
                                    </p:anim>
                                    <p:anim calcmode="lin" valueType="num">
                                      <p:cBhvr additive="base">
                                        <p:cTn id="102" dur="500" fill="hold"/>
                                        <p:tgtEl>
                                          <p:spTgt spid="12299"/>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2308"/>
                                        </p:tgtEl>
                                        <p:attrNameLst>
                                          <p:attrName>style.visibility</p:attrName>
                                        </p:attrNameLst>
                                      </p:cBhvr>
                                      <p:to>
                                        <p:strVal val="visible"/>
                                      </p:to>
                                    </p:set>
                                    <p:anim calcmode="lin" valueType="num">
                                      <p:cBhvr additive="base">
                                        <p:cTn id="105" dur="500" fill="hold"/>
                                        <p:tgtEl>
                                          <p:spTgt spid="12308"/>
                                        </p:tgtEl>
                                        <p:attrNameLst>
                                          <p:attrName>ppt_x</p:attrName>
                                        </p:attrNameLst>
                                      </p:cBhvr>
                                      <p:tavLst>
                                        <p:tav tm="0">
                                          <p:val>
                                            <p:strVal val="#ppt_x"/>
                                          </p:val>
                                        </p:tav>
                                        <p:tav tm="100000">
                                          <p:val>
                                            <p:strVal val="#ppt_x"/>
                                          </p:val>
                                        </p:tav>
                                      </p:tavLst>
                                    </p:anim>
                                    <p:anim calcmode="lin" valueType="num">
                                      <p:cBhvr additive="base">
                                        <p:cTn id="106" dur="500" fill="hold"/>
                                        <p:tgtEl>
                                          <p:spTgt spid="1230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309"/>
                                        </p:tgtEl>
                                        <p:attrNameLst>
                                          <p:attrName>style.visibility</p:attrName>
                                        </p:attrNameLst>
                                      </p:cBhvr>
                                      <p:to>
                                        <p:strVal val="visible"/>
                                      </p:to>
                                    </p:set>
                                    <p:anim calcmode="lin" valueType="num">
                                      <p:cBhvr additive="base">
                                        <p:cTn id="109" dur="500" fill="hold"/>
                                        <p:tgtEl>
                                          <p:spTgt spid="12309"/>
                                        </p:tgtEl>
                                        <p:attrNameLst>
                                          <p:attrName>ppt_x</p:attrName>
                                        </p:attrNameLst>
                                      </p:cBhvr>
                                      <p:tavLst>
                                        <p:tav tm="0">
                                          <p:val>
                                            <p:strVal val="#ppt_x"/>
                                          </p:val>
                                        </p:tav>
                                        <p:tav tm="100000">
                                          <p:val>
                                            <p:strVal val="#ppt_x"/>
                                          </p:val>
                                        </p:tav>
                                      </p:tavLst>
                                    </p:anim>
                                    <p:anim calcmode="lin" valueType="num">
                                      <p:cBhvr additive="base">
                                        <p:cTn id="110" dur="500" fill="hold"/>
                                        <p:tgtEl>
                                          <p:spTgt spid="12309"/>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2316"/>
                                        </p:tgtEl>
                                        <p:attrNameLst>
                                          <p:attrName>style.visibility</p:attrName>
                                        </p:attrNameLst>
                                      </p:cBhvr>
                                      <p:to>
                                        <p:strVal val="visible"/>
                                      </p:to>
                                    </p:set>
                                    <p:anim calcmode="lin" valueType="num">
                                      <p:cBhvr additive="base">
                                        <p:cTn id="113" dur="500" fill="hold"/>
                                        <p:tgtEl>
                                          <p:spTgt spid="12316"/>
                                        </p:tgtEl>
                                        <p:attrNameLst>
                                          <p:attrName>ppt_x</p:attrName>
                                        </p:attrNameLst>
                                      </p:cBhvr>
                                      <p:tavLst>
                                        <p:tav tm="0">
                                          <p:val>
                                            <p:strVal val="#ppt_x"/>
                                          </p:val>
                                        </p:tav>
                                        <p:tav tm="100000">
                                          <p:val>
                                            <p:strVal val="#ppt_x"/>
                                          </p:val>
                                        </p:tav>
                                      </p:tavLst>
                                    </p:anim>
                                    <p:anim calcmode="lin" valueType="num">
                                      <p:cBhvr additive="base">
                                        <p:cTn id="114" dur="500" fill="hold"/>
                                        <p:tgtEl>
                                          <p:spTgt spid="12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2" grpId="0" animBg="1"/>
      <p:bldP spid="12295" grpId="0" animBg="1"/>
      <p:bldP spid="12297" grpId="0"/>
      <p:bldP spid="12298" grpId="0"/>
      <p:bldP spid="12299" grpId="0"/>
      <p:bldP spid="12300" grpId="0" animBg="1"/>
      <p:bldP spid="12301" grpId="0" animBg="1"/>
      <p:bldP spid="12302" grpId="0" animBg="1"/>
      <p:bldP spid="12303" grpId="0"/>
      <p:bldP spid="12304" grpId="0" animBg="1"/>
      <p:bldP spid="12305" grpId="0" animBg="1"/>
      <p:bldP spid="12306" grpId="0" animBg="1"/>
      <p:bldP spid="12307" grpId="0" animBg="1"/>
      <p:bldP spid="12308" grpId="0" animBg="1"/>
      <p:bldP spid="12309" grpId="0" animBg="1"/>
      <p:bldP spid="12310" grpId="0" animBg="1"/>
      <p:bldP spid="12311" grpId="0" animBg="1"/>
      <p:bldP spid="12312" grpId="0" animBg="1"/>
      <p:bldP spid="12313" grpId="0"/>
      <p:bldP spid="12314" grpId="0"/>
      <p:bldP spid="12315" grpId="0" animBg="1"/>
      <p:bldP spid="12316" grpId="0"/>
      <p:bldP spid="123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75" name="Group 3"/>
          <p:cNvGrpSpPr>
            <a:grpSpLocks/>
          </p:cNvGrpSpPr>
          <p:nvPr/>
        </p:nvGrpSpPr>
        <p:grpSpPr bwMode="auto">
          <a:xfrm>
            <a:off x="2209800" y="1295400"/>
            <a:ext cx="2133600" cy="2292350"/>
            <a:chOff x="432" y="816"/>
            <a:chExt cx="1344" cy="1444"/>
          </a:xfrm>
          <a:solidFill>
            <a:schemeClr val="accent1">
              <a:lumMod val="20000"/>
              <a:lumOff val="80000"/>
            </a:schemeClr>
          </a:solidFill>
        </p:grpSpPr>
        <p:sp>
          <p:nvSpPr>
            <p:cNvPr id="233476" name="Oval 4"/>
            <p:cNvSpPr>
              <a:spLocks noChangeArrowheads="1"/>
            </p:cNvSpPr>
            <p:nvPr/>
          </p:nvSpPr>
          <p:spPr bwMode="auto">
            <a:xfrm>
              <a:off x="432" y="816"/>
              <a:ext cx="1344" cy="672"/>
            </a:xfrm>
            <a:prstGeom prst="ellipse">
              <a:avLst/>
            </a:prstGeom>
            <a:grpFill/>
            <a:ln w="9525">
              <a:solidFill>
                <a:schemeClr val="tx1"/>
              </a:solidFill>
              <a:round/>
              <a:headEnd/>
              <a:tailEnd/>
            </a:ln>
            <a:effectLst/>
          </p:spPr>
          <p:txBody>
            <a:bodyPr wrap="none" anchor="ctr"/>
            <a:lstStyle/>
            <a:p>
              <a:endParaRPr lang="fr-FR"/>
            </a:p>
          </p:txBody>
        </p:sp>
        <p:sp>
          <p:nvSpPr>
            <p:cNvPr id="233477" name="Text Box 5"/>
            <p:cNvSpPr txBox="1">
              <a:spLocks noChangeArrowheads="1"/>
            </p:cNvSpPr>
            <p:nvPr/>
          </p:nvSpPr>
          <p:spPr bwMode="auto">
            <a:xfrm>
              <a:off x="644" y="923"/>
              <a:ext cx="923" cy="446"/>
            </a:xfrm>
            <a:prstGeom prst="rect">
              <a:avLst/>
            </a:prstGeom>
            <a:grpFill/>
            <a:ln w="9525">
              <a:noFill/>
              <a:miter lim="800000"/>
              <a:headEnd/>
              <a:tailEnd/>
            </a:ln>
            <a:effectLst/>
          </p:spPr>
          <p:txBody>
            <a:bodyPr wrap="none">
              <a:spAutoFit/>
            </a:bodyPr>
            <a:lstStyle/>
            <a:p>
              <a:pPr algn="ctr"/>
              <a:r>
                <a:rPr lang="fr-FR" sz="2000" dirty="0">
                  <a:latin typeface="Eras Medium ITC" pitchFamily="34" charset="0"/>
                </a:rPr>
                <a:t>Composante</a:t>
              </a:r>
            </a:p>
            <a:p>
              <a:pPr algn="ctr"/>
              <a:r>
                <a:rPr lang="fr-FR" sz="2000" dirty="0">
                  <a:latin typeface="Eras Medium ITC" pitchFamily="34" charset="0"/>
                </a:rPr>
                <a:t>cognitive</a:t>
              </a:r>
            </a:p>
          </p:txBody>
        </p:sp>
        <p:sp>
          <p:nvSpPr>
            <p:cNvPr id="233478" name="Text Box 6"/>
            <p:cNvSpPr txBox="1">
              <a:spLocks noChangeArrowheads="1"/>
            </p:cNvSpPr>
            <p:nvPr/>
          </p:nvSpPr>
          <p:spPr bwMode="auto">
            <a:xfrm>
              <a:off x="660" y="2008"/>
              <a:ext cx="798" cy="252"/>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Croyances</a:t>
              </a:r>
            </a:p>
          </p:txBody>
        </p:sp>
        <p:sp>
          <p:nvSpPr>
            <p:cNvPr id="233479" name="AutoShape 7"/>
            <p:cNvSpPr>
              <a:spLocks noChangeArrowheads="1"/>
            </p:cNvSpPr>
            <p:nvPr/>
          </p:nvSpPr>
          <p:spPr bwMode="auto">
            <a:xfrm rot="5400000">
              <a:off x="864" y="1584"/>
              <a:ext cx="432" cy="336"/>
            </a:xfrm>
            <a:prstGeom prst="rightArrow">
              <a:avLst>
                <a:gd name="adj1" fmla="val 50000"/>
                <a:gd name="adj2" fmla="val 32143"/>
              </a:avLst>
            </a:prstGeom>
            <a:grpFill/>
            <a:ln w="9525">
              <a:solidFill>
                <a:schemeClr val="tx1"/>
              </a:solidFill>
              <a:miter lim="800000"/>
              <a:headEnd/>
              <a:tailEnd/>
            </a:ln>
            <a:effectLst/>
          </p:spPr>
          <p:txBody>
            <a:bodyPr wrap="none" anchor="ctr"/>
            <a:lstStyle/>
            <a:p>
              <a:endParaRPr lang="fr-FR"/>
            </a:p>
          </p:txBody>
        </p:sp>
      </p:grpSp>
      <p:grpSp>
        <p:nvGrpSpPr>
          <p:cNvPr id="233480" name="Group 8"/>
          <p:cNvGrpSpPr>
            <a:grpSpLocks/>
          </p:cNvGrpSpPr>
          <p:nvPr/>
        </p:nvGrpSpPr>
        <p:grpSpPr bwMode="auto">
          <a:xfrm>
            <a:off x="5029200" y="1295400"/>
            <a:ext cx="2133600" cy="2292350"/>
            <a:chOff x="2208" y="816"/>
            <a:chExt cx="1344" cy="1444"/>
          </a:xfrm>
          <a:solidFill>
            <a:schemeClr val="accent2">
              <a:lumMod val="20000"/>
              <a:lumOff val="80000"/>
            </a:schemeClr>
          </a:solidFill>
        </p:grpSpPr>
        <p:sp>
          <p:nvSpPr>
            <p:cNvPr id="233481" name="Oval 9"/>
            <p:cNvSpPr>
              <a:spLocks noChangeArrowheads="1"/>
            </p:cNvSpPr>
            <p:nvPr/>
          </p:nvSpPr>
          <p:spPr bwMode="auto">
            <a:xfrm>
              <a:off x="2208" y="816"/>
              <a:ext cx="1344" cy="672"/>
            </a:xfrm>
            <a:prstGeom prst="ellipse">
              <a:avLst/>
            </a:prstGeom>
            <a:grpFill/>
            <a:ln w="9525">
              <a:solidFill>
                <a:schemeClr val="tx1"/>
              </a:solidFill>
              <a:round/>
              <a:headEnd/>
              <a:tailEnd/>
            </a:ln>
            <a:effectLst/>
          </p:spPr>
          <p:txBody>
            <a:bodyPr wrap="none" anchor="ctr"/>
            <a:lstStyle/>
            <a:p>
              <a:endParaRPr lang="fr-FR"/>
            </a:p>
          </p:txBody>
        </p:sp>
        <p:grpSp>
          <p:nvGrpSpPr>
            <p:cNvPr id="233482" name="Group 10"/>
            <p:cNvGrpSpPr>
              <a:grpSpLocks/>
            </p:cNvGrpSpPr>
            <p:nvPr/>
          </p:nvGrpSpPr>
          <p:grpSpPr bwMode="auto">
            <a:xfrm>
              <a:off x="2444" y="914"/>
              <a:ext cx="923" cy="1346"/>
              <a:chOff x="2444" y="914"/>
              <a:chExt cx="923" cy="1346"/>
            </a:xfrm>
            <a:grpFill/>
          </p:grpSpPr>
          <p:sp>
            <p:nvSpPr>
              <p:cNvPr id="233483" name="Text Box 11"/>
              <p:cNvSpPr txBox="1">
                <a:spLocks noChangeArrowheads="1"/>
              </p:cNvSpPr>
              <p:nvPr/>
            </p:nvSpPr>
            <p:spPr bwMode="auto">
              <a:xfrm>
                <a:off x="2444" y="914"/>
                <a:ext cx="923"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Composante</a:t>
                </a:r>
              </a:p>
              <a:p>
                <a:pPr algn="ctr"/>
                <a:r>
                  <a:rPr lang="fr-FR" sz="2000">
                    <a:latin typeface="Eras Medium ITC" pitchFamily="34" charset="0"/>
                  </a:rPr>
                  <a:t>affective</a:t>
                </a:r>
              </a:p>
            </p:txBody>
          </p:sp>
          <p:sp>
            <p:nvSpPr>
              <p:cNvPr id="233484" name="Text Box 12"/>
              <p:cNvSpPr txBox="1">
                <a:spLocks noChangeArrowheads="1"/>
              </p:cNvSpPr>
              <p:nvPr/>
            </p:nvSpPr>
            <p:spPr bwMode="auto">
              <a:xfrm>
                <a:off x="2444" y="2008"/>
                <a:ext cx="832" cy="252"/>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Sentiments</a:t>
                </a:r>
              </a:p>
            </p:txBody>
          </p:sp>
          <p:sp>
            <p:nvSpPr>
              <p:cNvPr id="233485" name="AutoShape 13"/>
              <p:cNvSpPr>
                <a:spLocks noChangeArrowheads="1"/>
              </p:cNvSpPr>
              <p:nvPr/>
            </p:nvSpPr>
            <p:spPr bwMode="auto">
              <a:xfrm rot="5400000">
                <a:off x="2640" y="1584"/>
                <a:ext cx="432" cy="336"/>
              </a:xfrm>
              <a:prstGeom prst="rightArrow">
                <a:avLst>
                  <a:gd name="adj1" fmla="val 50000"/>
                  <a:gd name="adj2" fmla="val 32143"/>
                </a:avLst>
              </a:prstGeom>
              <a:grpFill/>
              <a:ln w="9525">
                <a:solidFill>
                  <a:schemeClr val="tx1"/>
                </a:solidFill>
                <a:miter lim="800000"/>
                <a:headEnd/>
                <a:tailEnd/>
              </a:ln>
              <a:effectLst/>
            </p:spPr>
            <p:txBody>
              <a:bodyPr wrap="none" anchor="ctr"/>
              <a:lstStyle/>
              <a:p>
                <a:endParaRPr lang="fr-FR"/>
              </a:p>
            </p:txBody>
          </p:sp>
        </p:grpSp>
      </p:grpSp>
      <p:grpSp>
        <p:nvGrpSpPr>
          <p:cNvPr id="233486" name="Group 14"/>
          <p:cNvGrpSpPr>
            <a:grpSpLocks/>
          </p:cNvGrpSpPr>
          <p:nvPr/>
        </p:nvGrpSpPr>
        <p:grpSpPr bwMode="auto">
          <a:xfrm>
            <a:off x="8077200" y="1295401"/>
            <a:ext cx="2133600" cy="2600325"/>
            <a:chOff x="4128" y="816"/>
            <a:chExt cx="1344" cy="1638"/>
          </a:xfrm>
          <a:solidFill>
            <a:schemeClr val="accent5">
              <a:lumMod val="20000"/>
              <a:lumOff val="80000"/>
            </a:schemeClr>
          </a:solidFill>
        </p:grpSpPr>
        <p:sp>
          <p:nvSpPr>
            <p:cNvPr id="233487" name="Oval 15"/>
            <p:cNvSpPr>
              <a:spLocks noChangeArrowheads="1"/>
            </p:cNvSpPr>
            <p:nvPr/>
          </p:nvSpPr>
          <p:spPr bwMode="auto">
            <a:xfrm>
              <a:off x="4128" y="816"/>
              <a:ext cx="1344" cy="672"/>
            </a:xfrm>
            <a:prstGeom prst="ellipse">
              <a:avLst/>
            </a:prstGeom>
            <a:grpFill/>
            <a:ln w="9525">
              <a:solidFill>
                <a:schemeClr val="tx1"/>
              </a:solidFill>
              <a:round/>
              <a:headEnd/>
              <a:tailEnd/>
            </a:ln>
            <a:effectLst/>
          </p:spPr>
          <p:txBody>
            <a:bodyPr wrap="none" anchor="ctr"/>
            <a:lstStyle/>
            <a:p>
              <a:endParaRPr lang="fr-FR"/>
            </a:p>
          </p:txBody>
        </p:sp>
        <p:sp>
          <p:nvSpPr>
            <p:cNvPr id="233488" name="Text Box 16"/>
            <p:cNvSpPr txBox="1">
              <a:spLocks noChangeArrowheads="1"/>
            </p:cNvSpPr>
            <p:nvPr/>
          </p:nvSpPr>
          <p:spPr bwMode="auto">
            <a:xfrm>
              <a:off x="4313" y="914"/>
              <a:ext cx="923"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Composante</a:t>
              </a:r>
            </a:p>
            <a:p>
              <a:pPr algn="ctr"/>
              <a:r>
                <a:rPr lang="fr-FR" sz="2000">
                  <a:latin typeface="Eras Medium ITC" pitchFamily="34" charset="0"/>
                </a:rPr>
                <a:t>conative</a:t>
              </a:r>
            </a:p>
          </p:txBody>
        </p:sp>
        <p:sp>
          <p:nvSpPr>
            <p:cNvPr id="233489" name="Text Box 17"/>
            <p:cNvSpPr txBox="1">
              <a:spLocks noChangeArrowheads="1"/>
            </p:cNvSpPr>
            <p:nvPr/>
          </p:nvSpPr>
          <p:spPr bwMode="auto">
            <a:xfrm>
              <a:off x="4427" y="2008"/>
              <a:ext cx="761"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Intentions</a:t>
              </a:r>
            </a:p>
            <a:p>
              <a:pPr algn="ctr"/>
              <a:r>
                <a:rPr lang="fr-FR" sz="2000">
                  <a:latin typeface="Eras Medium ITC" pitchFamily="34" charset="0"/>
                </a:rPr>
                <a:t>d’achat</a:t>
              </a:r>
            </a:p>
          </p:txBody>
        </p:sp>
        <p:sp>
          <p:nvSpPr>
            <p:cNvPr id="233490" name="AutoShape 18"/>
            <p:cNvSpPr>
              <a:spLocks noChangeArrowheads="1"/>
            </p:cNvSpPr>
            <p:nvPr/>
          </p:nvSpPr>
          <p:spPr bwMode="auto">
            <a:xfrm rot="5400000">
              <a:off x="4608" y="1584"/>
              <a:ext cx="432" cy="336"/>
            </a:xfrm>
            <a:prstGeom prst="rightArrow">
              <a:avLst>
                <a:gd name="adj1" fmla="val 50000"/>
                <a:gd name="adj2" fmla="val 32143"/>
              </a:avLst>
            </a:prstGeom>
            <a:grpFill/>
            <a:ln w="9525">
              <a:solidFill>
                <a:schemeClr val="tx1"/>
              </a:solidFill>
              <a:miter lim="800000"/>
              <a:headEnd/>
              <a:tailEnd/>
            </a:ln>
            <a:effectLst/>
          </p:spPr>
          <p:txBody>
            <a:bodyPr wrap="none" anchor="ctr"/>
            <a:lstStyle/>
            <a:p>
              <a:endParaRPr lang="fr-FR"/>
            </a:p>
          </p:txBody>
        </p:sp>
      </p:grpSp>
      <p:grpSp>
        <p:nvGrpSpPr>
          <p:cNvPr id="233491" name="Group 19"/>
          <p:cNvGrpSpPr>
            <a:grpSpLocks/>
          </p:cNvGrpSpPr>
          <p:nvPr/>
        </p:nvGrpSpPr>
        <p:grpSpPr bwMode="auto">
          <a:xfrm>
            <a:off x="3733800" y="3581400"/>
            <a:ext cx="4876800" cy="1106488"/>
            <a:chOff x="1392" y="2256"/>
            <a:chExt cx="3072" cy="697"/>
          </a:xfrm>
          <a:solidFill>
            <a:schemeClr val="accent2">
              <a:lumMod val="75000"/>
            </a:schemeClr>
          </a:solidFill>
        </p:grpSpPr>
        <p:sp>
          <p:nvSpPr>
            <p:cNvPr id="233492" name="AutoShape 20"/>
            <p:cNvSpPr>
              <a:spLocks noChangeArrowheads="1"/>
            </p:cNvSpPr>
            <p:nvPr/>
          </p:nvSpPr>
          <p:spPr bwMode="auto">
            <a:xfrm rot="3368436">
              <a:off x="1235" y="2413"/>
              <a:ext cx="649" cy="336"/>
            </a:xfrm>
            <a:prstGeom prst="rightArrow">
              <a:avLst>
                <a:gd name="adj1" fmla="val 50000"/>
                <a:gd name="adj2" fmla="val 48289"/>
              </a:avLst>
            </a:prstGeom>
            <a:grpFill/>
            <a:ln w="9525">
              <a:solidFill>
                <a:schemeClr val="tx1"/>
              </a:solidFill>
              <a:miter lim="800000"/>
              <a:headEnd/>
              <a:tailEnd/>
            </a:ln>
            <a:effectLst/>
          </p:spPr>
          <p:txBody>
            <a:bodyPr wrap="none" anchor="ctr"/>
            <a:lstStyle/>
            <a:p>
              <a:endParaRPr lang="fr-FR"/>
            </a:p>
          </p:txBody>
        </p:sp>
        <p:sp>
          <p:nvSpPr>
            <p:cNvPr id="233493" name="AutoShape 21"/>
            <p:cNvSpPr>
              <a:spLocks noChangeArrowheads="1"/>
            </p:cNvSpPr>
            <p:nvPr/>
          </p:nvSpPr>
          <p:spPr bwMode="auto">
            <a:xfrm rot="18231564" flipH="1">
              <a:off x="3971" y="2461"/>
              <a:ext cx="649" cy="336"/>
            </a:xfrm>
            <a:prstGeom prst="rightArrow">
              <a:avLst>
                <a:gd name="adj1" fmla="val 50000"/>
                <a:gd name="adj2" fmla="val 48289"/>
              </a:avLst>
            </a:prstGeom>
            <a:grpFill/>
            <a:ln w="9525">
              <a:solidFill>
                <a:schemeClr val="tx1"/>
              </a:solidFill>
              <a:miter lim="800000"/>
              <a:headEnd/>
              <a:tailEnd/>
            </a:ln>
            <a:effectLst/>
          </p:spPr>
          <p:txBody>
            <a:bodyPr wrap="none" anchor="ctr"/>
            <a:lstStyle/>
            <a:p>
              <a:endParaRPr lang="fr-FR"/>
            </a:p>
          </p:txBody>
        </p:sp>
        <p:sp>
          <p:nvSpPr>
            <p:cNvPr id="233494" name="AutoShape 22"/>
            <p:cNvSpPr>
              <a:spLocks noChangeArrowheads="1"/>
            </p:cNvSpPr>
            <p:nvPr/>
          </p:nvSpPr>
          <p:spPr bwMode="auto">
            <a:xfrm rot="5424574">
              <a:off x="2531" y="2413"/>
              <a:ext cx="649" cy="336"/>
            </a:xfrm>
            <a:prstGeom prst="rightArrow">
              <a:avLst>
                <a:gd name="adj1" fmla="val 50000"/>
                <a:gd name="adj2" fmla="val 48289"/>
              </a:avLst>
            </a:prstGeom>
            <a:grpFill/>
            <a:ln w="9525">
              <a:solidFill>
                <a:schemeClr val="tx1"/>
              </a:solidFill>
              <a:miter lim="800000"/>
              <a:headEnd/>
              <a:tailEnd/>
            </a:ln>
            <a:effectLst/>
          </p:spPr>
          <p:txBody>
            <a:bodyPr wrap="none" anchor="ctr"/>
            <a:lstStyle/>
            <a:p>
              <a:endParaRPr lang="fr-FR"/>
            </a:p>
          </p:txBody>
        </p:sp>
      </p:grpSp>
      <p:sp>
        <p:nvSpPr>
          <p:cNvPr id="233495" name="Text Box 23"/>
          <p:cNvSpPr txBox="1">
            <a:spLocks noChangeArrowheads="1"/>
          </p:cNvSpPr>
          <p:nvPr/>
        </p:nvSpPr>
        <p:spPr bwMode="auto">
          <a:xfrm>
            <a:off x="4327526" y="4967289"/>
            <a:ext cx="4587875" cy="1373187"/>
          </a:xfrm>
          <a:prstGeom prst="rect">
            <a:avLst/>
          </a:prstGeom>
          <a:noFill/>
          <a:ln w="9525">
            <a:noFill/>
            <a:miter lim="800000"/>
            <a:headEnd/>
            <a:tailEnd/>
          </a:ln>
          <a:effectLst/>
        </p:spPr>
        <p:txBody>
          <a:bodyPr>
            <a:spAutoFit/>
          </a:bodyPr>
          <a:lstStyle/>
          <a:p>
            <a:pPr>
              <a:lnSpc>
                <a:spcPct val="140000"/>
              </a:lnSpc>
            </a:pPr>
            <a:r>
              <a:rPr lang="fr-FR" sz="2000">
                <a:solidFill>
                  <a:schemeClr val="accent2"/>
                </a:solidFill>
                <a:latin typeface="Eras Medium ITC" pitchFamily="34" charset="0"/>
                <a:sym typeface="Wingdings" pitchFamily="2" charset="2"/>
              </a:rPr>
              <a:t> </a:t>
            </a:r>
            <a:r>
              <a:rPr lang="fr-FR" sz="2000">
                <a:latin typeface="Eras Medium ITC" pitchFamily="34" charset="0"/>
              </a:rPr>
              <a:t>Attitude positive, négative ou neutre</a:t>
            </a:r>
          </a:p>
          <a:p>
            <a:pPr>
              <a:lnSpc>
                <a:spcPct val="140000"/>
              </a:lnSpc>
            </a:pPr>
            <a:r>
              <a:rPr lang="fr-FR" sz="2000">
                <a:solidFill>
                  <a:schemeClr val="accent2"/>
                </a:solidFill>
                <a:latin typeface="Eras Medium ITC" pitchFamily="34" charset="0"/>
                <a:sym typeface="Wingdings" pitchFamily="2" charset="2"/>
              </a:rPr>
              <a:t> </a:t>
            </a:r>
            <a:r>
              <a:rPr lang="fr-FR" sz="2000">
                <a:latin typeface="Eras Medium ITC" pitchFamily="34" charset="0"/>
              </a:rPr>
              <a:t>Attitude forte ou faible</a:t>
            </a:r>
          </a:p>
          <a:p>
            <a:pPr>
              <a:lnSpc>
                <a:spcPct val="140000"/>
              </a:lnSpc>
            </a:pPr>
            <a:r>
              <a:rPr lang="fr-FR" sz="2000">
                <a:solidFill>
                  <a:schemeClr val="accent2"/>
                </a:solidFill>
                <a:latin typeface="Eras Medium ITC" pitchFamily="34" charset="0"/>
                <a:sym typeface="Wingdings" pitchFamily="2" charset="2"/>
              </a:rPr>
              <a:t> </a:t>
            </a:r>
            <a:r>
              <a:rPr lang="fr-FR" sz="2000">
                <a:latin typeface="Eras Medium ITC" pitchFamily="34" charset="0"/>
              </a:rPr>
              <a:t>Attitude stable ou variable</a:t>
            </a:r>
          </a:p>
        </p:txBody>
      </p:sp>
      <p:sp>
        <p:nvSpPr>
          <p:cNvPr id="24" name="Rectangle 2"/>
          <p:cNvSpPr txBox="1">
            <a:spLocks noChangeArrowheads="1"/>
          </p:cNvSpPr>
          <p:nvPr/>
        </p:nvSpPr>
        <p:spPr>
          <a:xfrm>
            <a:off x="1774826" y="188913"/>
            <a:ext cx="8893175" cy="1143000"/>
          </a:xfrm>
          <a:prstGeom prst="rect">
            <a:avLst/>
          </a:prstGeom>
          <a:ln w="12700"/>
        </p:spPr>
        <p:txBody>
          <a:bodyPr vert="horz" lIns="90488" tIns="44450" rIns="90488" bIns="44450" rtlCol="0" anchor="ct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FR" sz="3600" b="1" dirty="0" smtClean="0"/>
              <a:t/>
            </a:r>
            <a:br>
              <a:rPr lang="fr-FR" sz="3600" b="1" dirty="0" smtClean="0"/>
            </a:br>
            <a:r>
              <a:rPr lang="fr-FR" sz="3600" b="1" dirty="0" smtClean="0"/>
              <a:t>Les attitudes</a:t>
            </a:r>
            <a:endParaRPr lang="fr-FR" sz="3600" b="1" dirty="0"/>
          </a:p>
        </p:txBody>
      </p:sp>
    </p:spTree>
    <p:extLst>
      <p:ext uri="{BB962C8B-B14F-4D97-AF65-F5344CB8AC3E}">
        <p14:creationId xmlns:p14="http://schemas.microsoft.com/office/powerpoint/2010/main" val="1816585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34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34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34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34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9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ln/>
        </p:spPr>
        <p:txBody>
          <a:bodyPr/>
          <a:lstStyle/>
          <a:p>
            <a:r>
              <a:rPr lang="fr-FR"/>
              <a:t>Les facettes de l’attitude</a:t>
            </a:r>
            <a:endParaRPr lang="en-US"/>
          </a:p>
        </p:txBody>
      </p:sp>
      <p:sp>
        <p:nvSpPr>
          <p:cNvPr id="227331" name="Rectangle 3"/>
          <p:cNvSpPr>
            <a:spLocks noGrp="1" noChangeArrowheads="1"/>
          </p:cNvSpPr>
          <p:nvPr>
            <p:ph type="body" idx="1"/>
          </p:nvPr>
        </p:nvSpPr>
        <p:spPr>
          <a:noFill/>
          <a:ln>
            <a:noFill/>
          </a:ln>
        </p:spPr>
        <p:txBody>
          <a:bodyPr/>
          <a:lstStyle/>
          <a:p>
            <a:r>
              <a:rPr lang="fr-FR"/>
              <a:t>Comment évaluer l’attitude d’un consommateur vis à vis d’une marque ?</a:t>
            </a:r>
          </a:p>
          <a:p>
            <a:endParaRPr lang="fr-FR"/>
          </a:p>
          <a:p>
            <a:pPr lvl="1"/>
            <a:r>
              <a:rPr lang="fr-FR"/>
              <a:t>Lui demander s’il aime / n’aime pas la marque</a:t>
            </a:r>
          </a:p>
          <a:p>
            <a:pPr lvl="1"/>
            <a:r>
              <a:rPr lang="fr-FR"/>
              <a:t>Lui demander s’il pense que la marque possède telle ou telle caractéristique ?</a:t>
            </a:r>
          </a:p>
          <a:p>
            <a:pPr lvl="1"/>
            <a:r>
              <a:rPr lang="fr-FR"/>
              <a:t>Observer s’il achète la marque / lui demander s’il a l’intention de l’acheter</a:t>
            </a:r>
            <a:endParaRPr lang="en-US"/>
          </a:p>
        </p:txBody>
      </p:sp>
    </p:spTree>
    <p:extLst>
      <p:ext uri="{BB962C8B-B14F-4D97-AF65-F5344CB8AC3E}">
        <p14:creationId xmlns:p14="http://schemas.microsoft.com/office/powerpoint/2010/main" val="142176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 calcmode="lin" valueType="num">
                                      <p:cBhvr additive="base">
                                        <p:cTn id="7" dur="500" fill="hold"/>
                                        <p:tgtEl>
                                          <p:spTgt spid="227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7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7331">
                                            <p:txEl>
                                              <p:pRg st="2" end="2"/>
                                            </p:txEl>
                                          </p:spTgt>
                                        </p:tgtEl>
                                        <p:attrNameLst>
                                          <p:attrName>style.visibility</p:attrName>
                                        </p:attrNameLst>
                                      </p:cBhvr>
                                      <p:to>
                                        <p:strVal val="visible"/>
                                      </p:to>
                                    </p:set>
                                    <p:anim calcmode="lin" valueType="num">
                                      <p:cBhvr additive="base">
                                        <p:cTn id="13" dur="500" fill="hold"/>
                                        <p:tgtEl>
                                          <p:spTgt spid="22733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73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7331">
                                            <p:txEl>
                                              <p:pRg st="3" end="3"/>
                                            </p:txEl>
                                          </p:spTgt>
                                        </p:tgtEl>
                                        <p:attrNameLst>
                                          <p:attrName>style.visibility</p:attrName>
                                        </p:attrNameLst>
                                      </p:cBhvr>
                                      <p:to>
                                        <p:strVal val="visible"/>
                                      </p:to>
                                    </p:set>
                                    <p:anim calcmode="lin" valueType="num">
                                      <p:cBhvr additive="base">
                                        <p:cTn id="19" dur="500" fill="hold"/>
                                        <p:tgtEl>
                                          <p:spTgt spid="22733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73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7331">
                                            <p:txEl>
                                              <p:pRg st="4" end="4"/>
                                            </p:txEl>
                                          </p:spTgt>
                                        </p:tgtEl>
                                        <p:attrNameLst>
                                          <p:attrName>style.visibility</p:attrName>
                                        </p:attrNameLst>
                                      </p:cBhvr>
                                      <p:to>
                                        <p:strVal val="visible"/>
                                      </p:to>
                                    </p:set>
                                    <p:anim calcmode="lin" valueType="num">
                                      <p:cBhvr additive="base">
                                        <p:cTn id="25" dur="500" fill="hold"/>
                                        <p:tgtEl>
                                          <p:spTgt spid="2273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73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bldLvl="2"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ln/>
        </p:spPr>
        <p:txBody>
          <a:bodyPr/>
          <a:lstStyle/>
          <a:p>
            <a:r>
              <a:rPr lang="fr-FR"/>
              <a:t>La mesure affective de l’attitude</a:t>
            </a:r>
            <a:endParaRPr lang="en-US"/>
          </a:p>
        </p:txBody>
      </p:sp>
      <p:sp>
        <p:nvSpPr>
          <p:cNvPr id="228355" name="Rectangle 3"/>
          <p:cNvSpPr>
            <a:spLocks noChangeArrowheads="1"/>
          </p:cNvSpPr>
          <p:nvPr/>
        </p:nvSpPr>
        <p:spPr bwMode="auto">
          <a:xfrm>
            <a:off x="2133600" y="2570163"/>
            <a:ext cx="8153400" cy="1358900"/>
          </a:xfrm>
          <a:prstGeom prst="rect">
            <a:avLst/>
          </a:prstGeom>
          <a:noFill/>
          <a:ln w="9525">
            <a:noFill/>
            <a:miter lim="800000"/>
            <a:headEnd/>
            <a:tailEnd/>
          </a:ln>
          <a:effectLst/>
        </p:spPr>
        <p:txBody>
          <a:bodyPr>
            <a:spAutoFit/>
          </a:bodyPr>
          <a:lstStyle/>
          <a:p>
            <a:pPr lvl="1" algn="ctr">
              <a:spcBef>
                <a:spcPct val="50000"/>
              </a:spcBef>
              <a:buClr>
                <a:srgbClr val="CC0066"/>
              </a:buClr>
              <a:buSzPct val="55000"/>
              <a:buFont typeface="Wingdings" pitchFamily="2" charset="2"/>
              <a:buNone/>
            </a:pPr>
            <a:r>
              <a:rPr lang="fr-FR" sz="2800">
                <a:latin typeface="Sylfaen" pitchFamily="18" charset="0"/>
              </a:rPr>
              <a:t>Dans quelle mesure êtes-vous satisfait par la Dépêche du Midi ?</a:t>
            </a:r>
          </a:p>
          <a:p>
            <a:pPr lvl="1" algn="ctr">
              <a:spcBef>
                <a:spcPct val="50000"/>
              </a:spcBef>
              <a:buClr>
                <a:srgbClr val="CC0066"/>
              </a:buClr>
              <a:buSzPct val="55000"/>
              <a:buFont typeface="Wingdings" pitchFamily="2" charset="2"/>
              <a:buNone/>
            </a:pPr>
            <a:r>
              <a:rPr lang="fr-FR">
                <a:latin typeface="Sylfaen" pitchFamily="18" charset="0"/>
              </a:rPr>
              <a:t>Très satisfait    Plutôt satisfait    Plutôt pas satisfait     Pas satisfait du tout</a:t>
            </a:r>
          </a:p>
        </p:txBody>
      </p:sp>
      <p:graphicFrame>
        <p:nvGraphicFramePr>
          <p:cNvPr id="228356" name="Object 4"/>
          <p:cNvGraphicFramePr>
            <a:graphicFrameLocks noChangeAspect="1"/>
          </p:cNvGraphicFramePr>
          <p:nvPr>
            <p:extLst>
              <p:ext uri="{D42A27DB-BD31-4B8C-83A1-F6EECF244321}">
                <p14:modId xmlns:p14="http://schemas.microsoft.com/office/powerpoint/2010/main" val="577437215"/>
              </p:ext>
            </p:extLst>
          </p:nvPr>
        </p:nvGraphicFramePr>
        <p:xfrm>
          <a:off x="935037" y="2570163"/>
          <a:ext cx="1198563" cy="1747838"/>
        </p:xfrm>
        <a:graphic>
          <a:graphicData uri="http://schemas.openxmlformats.org/presentationml/2006/ole">
            <mc:AlternateContent xmlns:mc="http://schemas.openxmlformats.org/markup-compatibility/2006">
              <mc:Choice xmlns:v="urn:schemas-microsoft-com:vml" Requires="v">
                <p:oleObj spid="_x0000_s1044" name="Image bitmap" r:id="rId4" imgW="1038370" imgH="1514686" progId="Paint.Picture">
                  <p:embed/>
                </p:oleObj>
              </mc:Choice>
              <mc:Fallback>
                <p:oleObj name="Image bitmap" r:id="rId4" imgW="1038370" imgH="15146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37" y="2570163"/>
                        <a:ext cx="1198563" cy="1747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0115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ln/>
        </p:spPr>
        <p:txBody>
          <a:bodyPr/>
          <a:lstStyle/>
          <a:p>
            <a:r>
              <a:rPr lang="fr-FR"/>
              <a:t>La mesure conative de l’attitude</a:t>
            </a:r>
            <a:endParaRPr lang="en-US"/>
          </a:p>
        </p:txBody>
      </p:sp>
      <p:sp>
        <p:nvSpPr>
          <p:cNvPr id="229379" name="Rectangle 3"/>
          <p:cNvSpPr>
            <a:spLocks noChangeArrowheads="1"/>
          </p:cNvSpPr>
          <p:nvPr/>
        </p:nvSpPr>
        <p:spPr bwMode="auto">
          <a:xfrm>
            <a:off x="2133600" y="1828800"/>
            <a:ext cx="8153400" cy="1358900"/>
          </a:xfrm>
          <a:prstGeom prst="rect">
            <a:avLst/>
          </a:prstGeom>
          <a:noFill/>
          <a:ln w="9525">
            <a:noFill/>
            <a:miter lim="800000"/>
            <a:headEnd/>
            <a:tailEnd/>
          </a:ln>
          <a:effectLst/>
        </p:spPr>
        <p:txBody>
          <a:bodyPr>
            <a:spAutoFit/>
          </a:bodyPr>
          <a:lstStyle/>
          <a:p>
            <a:pPr lvl="1" algn="ctr">
              <a:spcBef>
                <a:spcPct val="50000"/>
              </a:spcBef>
              <a:buClr>
                <a:srgbClr val="CC0066"/>
              </a:buClr>
              <a:buSzPct val="55000"/>
              <a:buFont typeface="Wingdings" pitchFamily="2" charset="2"/>
              <a:buNone/>
            </a:pPr>
            <a:r>
              <a:rPr lang="fr-FR" sz="2800">
                <a:latin typeface="Sylfaen" pitchFamily="18" charset="0"/>
              </a:rPr>
              <a:t>Quelle est la probabilité pour que vous achetiez le magazine Tout Réussir ?</a:t>
            </a:r>
          </a:p>
          <a:p>
            <a:pPr lvl="1" algn="ctr">
              <a:spcBef>
                <a:spcPct val="50000"/>
              </a:spcBef>
              <a:buClr>
                <a:srgbClr val="CC0066"/>
              </a:buClr>
              <a:buSzPct val="55000"/>
              <a:buFont typeface="Wingdings" pitchFamily="2" charset="2"/>
              <a:buNone/>
            </a:pPr>
            <a:r>
              <a:rPr lang="fr-FR">
                <a:latin typeface="Sylfaen" pitchFamily="18" charset="0"/>
              </a:rPr>
              <a:t>Très probable    Assez probable    Assez improbable     Très improbable</a:t>
            </a:r>
          </a:p>
        </p:txBody>
      </p:sp>
      <p:sp>
        <p:nvSpPr>
          <p:cNvPr id="229380" name="Rectangle 4"/>
          <p:cNvSpPr>
            <a:spLocks noChangeArrowheads="1"/>
          </p:cNvSpPr>
          <p:nvPr/>
        </p:nvSpPr>
        <p:spPr bwMode="auto">
          <a:xfrm>
            <a:off x="2667000" y="3344864"/>
            <a:ext cx="7620000" cy="3436937"/>
          </a:xfrm>
          <a:prstGeom prst="rect">
            <a:avLst/>
          </a:prstGeom>
          <a:noFill/>
          <a:ln w="9525">
            <a:noFill/>
            <a:miter lim="800000"/>
            <a:headEnd/>
            <a:tailEnd/>
          </a:ln>
          <a:effectLst/>
        </p:spPr>
        <p:txBody>
          <a:bodyPr>
            <a:spAutoFit/>
          </a:bodyPr>
          <a:lstStyle/>
          <a:p>
            <a:pPr>
              <a:spcBef>
                <a:spcPct val="50000"/>
              </a:spcBef>
              <a:buFont typeface="Wingdings" pitchFamily="2" charset="2"/>
              <a:buNone/>
            </a:pPr>
            <a:r>
              <a:rPr lang="fr-FR" sz="2800">
                <a:latin typeface="Sylfaen" pitchFamily="18" charset="0"/>
              </a:rPr>
              <a:t>Quelle est, parmi la phrase suivante, celle qui correspond le mieux à ce que vous pensez du produit ?</a:t>
            </a:r>
          </a:p>
          <a:p>
            <a:pPr lvl="2">
              <a:spcBef>
                <a:spcPct val="50000"/>
              </a:spcBef>
              <a:buFont typeface="Wingdings" pitchFamily="2" charset="2"/>
              <a:buNone/>
            </a:pPr>
            <a:r>
              <a:rPr lang="fr-FR">
                <a:latin typeface="Sylfaen" pitchFamily="18" charset="0"/>
                <a:sym typeface="Wingdings" pitchFamily="2" charset="2"/>
              </a:rPr>
              <a:t></a:t>
            </a:r>
            <a:r>
              <a:rPr lang="fr-FR">
                <a:latin typeface="Sylfaen" pitchFamily="18" charset="0"/>
              </a:rPr>
              <a:t> Je l’achèterai certainement</a:t>
            </a:r>
          </a:p>
          <a:p>
            <a:pPr lvl="2">
              <a:spcBef>
                <a:spcPct val="50000"/>
              </a:spcBef>
              <a:buFont typeface="Wingdings" pitchFamily="2" charset="2"/>
              <a:buNone/>
            </a:pPr>
            <a:r>
              <a:rPr lang="fr-FR">
                <a:latin typeface="Sylfaen" pitchFamily="18" charset="0"/>
                <a:sym typeface="Wingdings" pitchFamily="2" charset="2"/>
              </a:rPr>
              <a:t></a:t>
            </a:r>
            <a:r>
              <a:rPr lang="fr-FR">
                <a:latin typeface="Sylfaen" pitchFamily="18" charset="0"/>
              </a:rPr>
              <a:t> Je l’achèterai probablement</a:t>
            </a:r>
          </a:p>
          <a:p>
            <a:pPr lvl="2">
              <a:spcBef>
                <a:spcPct val="50000"/>
              </a:spcBef>
              <a:buFont typeface="Wingdings" pitchFamily="2" charset="2"/>
              <a:buNone/>
            </a:pPr>
            <a:r>
              <a:rPr lang="fr-FR">
                <a:latin typeface="Sylfaen" pitchFamily="18" charset="0"/>
                <a:sym typeface="Wingdings" pitchFamily="2" charset="2"/>
              </a:rPr>
              <a:t></a:t>
            </a:r>
            <a:r>
              <a:rPr lang="fr-FR">
                <a:latin typeface="Sylfaen" pitchFamily="18" charset="0"/>
              </a:rPr>
              <a:t> Je ne sais pas si je l’achèterai ou non</a:t>
            </a:r>
          </a:p>
          <a:p>
            <a:pPr lvl="2">
              <a:spcBef>
                <a:spcPct val="50000"/>
              </a:spcBef>
              <a:buFont typeface="Wingdings" pitchFamily="2" charset="2"/>
              <a:buNone/>
            </a:pPr>
            <a:r>
              <a:rPr lang="fr-FR">
                <a:latin typeface="Sylfaen" pitchFamily="18" charset="0"/>
                <a:sym typeface="Wingdings" pitchFamily="2" charset="2"/>
              </a:rPr>
              <a:t></a:t>
            </a:r>
            <a:r>
              <a:rPr lang="fr-FR">
                <a:latin typeface="Sylfaen" pitchFamily="18" charset="0"/>
              </a:rPr>
              <a:t> Je ne l’achèterai probablement pas</a:t>
            </a:r>
          </a:p>
          <a:p>
            <a:pPr lvl="2">
              <a:spcBef>
                <a:spcPct val="50000"/>
              </a:spcBef>
              <a:buFont typeface="Wingdings" pitchFamily="2" charset="2"/>
              <a:buNone/>
            </a:pPr>
            <a:r>
              <a:rPr lang="fr-FR">
                <a:latin typeface="Sylfaen" pitchFamily="18" charset="0"/>
                <a:sym typeface="Wingdings" pitchFamily="2" charset="2"/>
              </a:rPr>
              <a:t></a:t>
            </a:r>
            <a:r>
              <a:rPr lang="fr-FR">
                <a:latin typeface="Sylfaen" pitchFamily="18" charset="0"/>
              </a:rPr>
              <a:t> Je ne l’achèterai certainement pas </a:t>
            </a:r>
          </a:p>
        </p:txBody>
      </p:sp>
    </p:spTree>
    <p:extLst>
      <p:ext uri="{BB962C8B-B14F-4D97-AF65-F5344CB8AC3E}">
        <p14:creationId xmlns:p14="http://schemas.microsoft.com/office/powerpoint/2010/main" val="629781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ln/>
        </p:spPr>
        <p:txBody>
          <a:bodyPr/>
          <a:lstStyle/>
          <a:p>
            <a:r>
              <a:rPr lang="fr-FR"/>
              <a:t>Qu’est-ce qu’un consommateur ?</a:t>
            </a:r>
            <a:endParaRPr lang="en-US"/>
          </a:p>
        </p:txBody>
      </p:sp>
      <p:sp>
        <p:nvSpPr>
          <p:cNvPr id="189443" name="Rectangle 3"/>
          <p:cNvSpPr>
            <a:spLocks noGrp="1" noChangeArrowheads="1"/>
          </p:cNvSpPr>
          <p:nvPr>
            <p:ph type="body" idx="1"/>
          </p:nvPr>
        </p:nvSpPr>
        <p:spPr>
          <a:noFill/>
          <a:ln>
            <a:noFill/>
          </a:ln>
        </p:spPr>
        <p:txBody>
          <a:bodyPr/>
          <a:lstStyle/>
          <a:p>
            <a:pPr algn="just"/>
            <a:r>
              <a:rPr lang="fr-FR"/>
              <a:t>Toute personne qui intervient au cours de l’une des trois étapes de la consommation (</a:t>
            </a:r>
            <a:r>
              <a:rPr lang="fr-FR" u="sng"/>
              <a:t>pré-achat, achat, post-achat</a:t>
            </a:r>
            <a:r>
              <a:rPr lang="fr-FR"/>
              <a:t>) et qu’une organisation est susceptible de vouloir atteindre par une action marketing ayant pour but d’influencer son comportement.</a:t>
            </a:r>
          </a:p>
        </p:txBody>
      </p:sp>
    </p:spTree>
    <p:extLst>
      <p:ext uri="{BB962C8B-B14F-4D97-AF65-F5344CB8AC3E}">
        <p14:creationId xmlns:p14="http://schemas.microsoft.com/office/powerpoint/2010/main" val="17393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ln/>
        </p:spPr>
        <p:txBody>
          <a:bodyPr/>
          <a:lstStyle/>
          <a:p>
            <a:r>
              <a:rPr lang="fr-FR"/>
              <a:t>La mesure cognitive de l’attitude</a:t>
            </a:r>
            <a:endParaRPr lang="en-US"/>
          </a:p>
        </p:txBody>
      </p:sp>
      <p:sp>
        <p:nvSpPr>
          <p:cNvPr id="230403" name="Rectangle 3"/>
          <p:cNvSpPr>
            <a:spLocks noGrp="1" noChangeArrowheads="1"/>
          </p:cNvSpPr>
          <p:nvPr>
            <p:ph type="body" idx="1"/>
          </p:nvPr>
        </p:nvSpPr>
        <p:spPr>
          <a:ln/>
        </p:spPr>
        <p:txBody>
          <a:bodyPr/>
          <a:lstStyle/>
          <a:p>
            <a:r>
              <a:rPr lang="fr-FR" sz="3600"/>
              <a:t>Deux étapes :</a:t>
            </a:r>
          </a:p>
          <a:p>
            <a:pPr lvl="1"/>
            <a:r>
              <a:rPr lang="fr-FR" sz="3200"/>
              <a:t>Identifier les attributs pertinents</a:t>
            </a:r>
          </a:p>
          <a:p>
            <a:pPr lvl="1"/>
            <a:r>
              <a:rPr lang="fr-FR" sz="3200"/>
              <a:t>Comprendre le lien entre l’évaluation des marques sur chaque attribut, et le score d’attitude global</a:t>
            </a:r>
          </a:p>
          <a:p>
            <a:pPr lvl="1">
              <a:buFontTx/>
              <a:buNone/>
            </a:pPr>
            <a:r>
              <a:rPr lang="fr-FR" sz="3200">
                <a:sym typeface="Wingdings" pitchFamily="2" charset="2"/>
              </a:rPr>
              <a:t> Dans le but de prédire les comportements </a:t>
            </a:r>
            <a:endParaRPr lang="fr-FR" sz="3200"/>
          </a:p>
          <a:p>
            <a:pPr lvl="1"/>
            <a:endParaRPr lang="en-US" sz="3200"/>
          </a:p>
        </p:txBody>
      </p:sp>
    </p:spTree>
    <p:extLst>
      <p:ext uri="{BB962C8B-B14F-4D97-AF65-F5344CB8AC3E}">
        <p14:creationId xmlns:p14="http://schemas.microsoft.com/office/powerpoint/2010/main" val="19883960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774826" y="188913"/>
            <a:ext cx="8532813" cy="914400"/>
          </a:xfrm>
          <a:ln w="12700"/>
        </p:spPr>
        <p:txBody>
          <a:bodyPr vert="horz" lIns="90488" tIns="44450" rIns="90488" bIns="44450" rtlCol="0" anchor="ctr">
            <a:normAutofit/>
          </a:bodyPr>
          <a:lstStyle/>
          <a:p>
            <a:r>
              <a:rPr lang="fr-FR" sz="3600" b="1"/>
              <a:t>Comment se modifient les attitudes ?</a:t>
            </a:r>
            <a:r>
              <a:rPr lang="fr-FR" sz="3600" b="1" i="1"/>
              <a:t> </a:t>
            </a:r>
          </a:p>
        </p:txBody>
      </p:sp>
      <p:sp>
        <p:nvSpPr>
          <p:cNvPr id="14339" name="Rectangle 3"/>
          <p:cNvSpPr>
            <a:spLocks noChangeArrowheads="1"/>
          </p:cNvSpPr>
          <p:nvPr/>
        </p:nvSpPr>
        <p:spPr bwMode="auto">
          <a:xfrm>
            <a:off x="2362200" y="1447800"/>
            <a:ext cx="1726564" cy="643766"/>
          </a:xfrm>
          <a:prstGeom prst="rect">
            <a:avLst/>
          </a:prstGeom>
          <a:noFill/>
          <a:ln w="12700">
            <a:noFill/>
            <a:miter lim="800000"/>
            <a:headEnd/>
            <a:tailEnd/>
          </a:ln>
          <a:effectLst/>
        </p:spPr>
        <p:txBody>
          <a:bodyPr wrap="none" lIns="90488" tIns="44450" rIns="90488" bIns="44450">
            <a:spAutoFit/>
          </a:bodyPr>
          <a:lstStyle/>
          <a:p>
            <a:pPr eaLnBrk="0" hangingPunct="0"/>
            <a:r>
              <a:rPr lang="fr-FR"/>
              <a:t>Mémoire </a:t>
            </a:r>
          </a:p>
          <a:p>
            <a:pPr eaLnBrk="0" hangingPunct="0"/>
            <a:r>
              <a:rPr lang="fr-FR"/>
              <a:t>Apprentissage</a:t>
            </a:r>
          </a:p>
        </p:txBody>
      </p:sp>
      <p:sp>
        <p:nvSpPr>
          <p:cNvPr id="14340" name="Rectangle 4"/>
          <p:cNvSpPr>
            <a:spLocks noChangeArrowheads="1"/>
          </p:cNvSpPr>
          <p:nvPr/>
        </p:nvSpPr>
        <p:spPr bwMode="auto">
          <a:xfrm>
            <a:off x="6615114" y="1371601"/>
            <a:ext cx="4052887" cy="912813"/>
          </a:xfrm>
          <a:prstGeom prst="rect">
            <a:avLst/>
          </a:prstGeom>
          <a:noFill/>
          <a:ln w="12700">
            <a:noFill/>
            <a:miter lim="800000"/>
            <a:headEnd/>
            <a:tailEnd/>
          </a:ln>
          <a:effectLst/>
        </p:spPr>
        <p:txBody>
          <a:bodyPr lIns="90488" tIns="44450" rIns="90488" bIns="44450">
            <a:spAutoFit/>
          </a:bodyPr>
          <a:lstStyle/>
          <a:p>
            <a:pPr eaLnBrk="0" hangingPunct="0"/>
            <a:r>
              <a:rPr lang="fr-FR"/>
              <a:t>Communication </a:t>
            </a:r>
          </a:p>
          <a:p>
            <a:pPr eaLnBrk="0" hangingPunct="0"/>
            <a:r>
              <a:rPr lang="fr-FR"/>
              <a:t>impersonnelle / interpersonnelle</a:t>
            </a:r>
          </a:p>
          <a:p>
            <a:pPr eaLnBrk="0" hangingPunct="0"/>
            <a:r>
              <a:rPr lang="fr-FR"/>
              <a:t>commerciale / indépendante</a:t>
            </a:r>
          </a:p>
        </p:txBody>
      </p:sp>
      <p:sp>
        <p:nvSpPr>
          <p:cNvPr id="14341" name="Rectangle 5"/>
          <p:cNvSpPr>
            <a:spLocks noChangeArrowheads="1"/>
          </p:cNvSpPr>
          <p:nvPr/>
        </p:nvSpPr>
        <p:spPr bwMode="auto">
          <a:xfrm>
            <a:off x="2133600" y="1371600"/>
            <a:ext cx="2057400" cy="838200"/>
          </a:xfrm>
          <a:prstGeom prst="rect">
            <a:avLst/>
          </a:prstGeom>
          <a:noFill/>
          <a:ln w="12700">
            <a:solidFill>
              <a:schemeClr val="tx1"/>
            </a:solidFill>
            <a:miter lim="800000"/>
            <a:headEnd/>
            <a:tailEnd/>
          </a:ln>
          <a:effectLst/>
        </p:spPr>
        <p:txBody>
          <a:bodyPr wrap="none" anchor="ctr"/>
          <a:lstStyle/>
          <a:p>
            <a:endParaRPr lang="fr-FR"/>
          </a:p>
        </p:txBody>
      </p:sp>
      <p:sp>
        <p:nvSpPr>
          <p:cNvPr id="14342" name="Rectangle 6"/>
          <p:cNvSpPr>
            <a:spLocks noChangeArrowheads="1"/>
          </p:cNvSpPr>
          <p:nvPr/>
        </p:nvSpPr>
        <p:spPr bwMode="auto">
          <a:xfrm>
            <a:off x="6400800" y="1371600"/>
            <a:ext cx="3810000" cy="914400"/>
          </a:xfrm>
          <a:prstGeom prst="rect">
            <a:avLst/>
          </a:prstGeom>
          <a:noFill/>
          <a:ln w="12700">
            <a:solidFill>
              <a:schemeClr val="tx1"/>
            </a:solidFill>
            <a:miter lim="800000"/>
            <a:headEnd/>
            <a:tailEnd/>
          </a:ln>
          <a:effectLst/>
        </p:spPr>
        <p:txBody>
          <a:bodyPr wrap="none" anchor="ctr"/>
          <a:lstStyle/>
          <a:p>
            <a:endParaRPr lang="fr-FR"/>
          </a:p>
        </p:txBody>
      </p:sp>
      <p:sp>
        <p:nvSpPr>
          <p:cNvPr id="14343" name="Rectangle 7"/>
          <p:cNvSpPr>
            <a:spLocks noChangeArrowheads="1"/>
          </p:cNvSpPr>
          <p:nvPr/>
        </p:nvSpPr>
        <p:spPr bwMode="auto">
          <a:xfrm>
            <a:off x="6672263" y="5589589"/>
            <a:ext cx="2303462" cy="1314719"/>
          </a:xfrm>
          <a:prstGeom prst="rect">
            <a:avLst/>
          </a:prstGeom>
          <a:noFill/>
          <a:ln w="12700">
            <a:noFill/>
            <a:miter lim="800000"/>
            <a:headEnd/>
            <a:tailEnd/>
          </a:ln>
          <a:effectLst/>
        </p:spPr>
        <p:txBody>
          <a:bodyPr lIns="90488" tIns="44450" rIns="90488" bIns="44450">
            <a:spAutoFit/>
          </a:bodyPr>
          <a:lstStyle/>
          <a:p>
            <a:pPr eaLnBrk="0" hangingPunct="0">
              <a:spcBef>
                <a:spcPct val="20000"/>
              </a:spcBef>
            </a:pPr>
            <a:r>
              <a:rPr lang="fr-FR" sz="2000" b="1" dirty="0"/>
              <a:t>Nouvelle attitude</a:t>
            </a:r>
            <a:r>
              <a:rPr lang="fr-FR" b="1" dirty="0"/>
              <a:t>  concernant l’objet</a:t>
            </a:r>
          </a:p>
          <a:p>
            <a:pPr eaLnBrk="0" hangingPunct="0">
              <a:spcBef>
                <a:spcPct val="20000"/>
              </a:spcBef>
            </a:pPr>
            <a:endParaRPr lang="fr-FR" b="1" dirty="0"/>
          </a:p>
        </p:txBody>
      </p:sp>
      <p:sp>
        <p:nvSpPr>
          <p:cNvPr id="14344" name="Rectangle 8"/>
          <p:cNvSpPr>
            <a:spLocks noChangeArrowheads="1"/>
          </p:cNvSpPr>
          <p:nvPr/>
        </p:nvSpPr>
        <p:spPr bwMode="auto">
          <a:xfrm>
            <a:off x="6672264" y="5589588"/>
            <a:ext cx="3178318" cy="1079500"/>
          </a:xfrm>
          <a:prstGeom prst="rect">
            <a:avLst/>
          </a:prstGeom>
          <a:noFill/>
          <a:ln w="12700">
            <a:solidFill>
              <a:schemeClr val="tx1"/>
            </a:solidFill>
            <a:miter lim="800000"/>
            <a:headEnd/>
            <a:tailEnd/>
          </a:ln>
          <a:effectLst/>
        </p:spPr>
        <p:txBody>
          <a:bodyPr wrap="none" anchor="ctr"/>
          <a:lstStyle/>
          <a:p>
            <a:pPr algn="ctr" eaLnBrk="0" hangingPunct="0"/>
            <a:endParaRPr lang="fr-FR" sz="2400">
              <a:latin typeface="Times New Roman" pitchFamily="18" charset="0"/>
            </a:endParaRPr>
          </a:p>
        </p:txBody>
      </p:sp>
      <p:sp>
        <p:nvSpPr>
          <p:cNvPr id="14345" name="Text Box 9"/>
          <p:cNvSpPr txBox="1">
            <a:spLocks noChangeArrowheads="1"/>
          </p:cNvSpPr>
          <p:nvPr/>
        </p:nvSpPr>
        <p:spPr bwMode="auto">
          <a:xfrm>
            <a:off x="2208213" y="2781301"/>
            <a:ext cx="3567002" cy="1200329"/>
          </a:xfrm>
          <a:prstGeom prst="rect">
            <a:avLst/>
          </a:prstGeom>
          <a:noFill/>
          <a:ln w="12700">
            <a:noFill/>
            <a:miter lim="800000"/>
            <a:headEnd/>
            <a:tailEnd/>
          </a:ln>
          <a:effectLst/>
        </p:spPr>
        <p:txBody>
          <a:bodyPr wrap="none">
            <a:spAutoFit/>
          </a:bodyPr>
          <a:lstStyle/>
          <a:p>
            <a:pPr eaLnBrk="0" hangingPunct="0"/>
            <a:r>
              <a:rPr lang="fr-FR" b="1"/>
              <a:t>Attitude</a:t>
            </a:r>
          </a:p>
          <a:p>
            <a:pPr eaLnBrk="0" hangingPunct="0"/>
            <a:r>
              <a:rPr lang="fr-FR" b="1"/>
              <a:t>Ce que l’on croit</a:t>
            </a:r>
          </a:p>
          <a:p>
            <a:pPr eaLnBrk="0" hangingPunct="0"/>
            <a:r>
              <a:rPr lang="fr-FR" b="1"/>
              <a:t>Ce que l’on aime</a:t>
            </a:r>
          </a:p>
          <a:p>
            <a:pPr eaLnBrk="0" hangingPunct="0"/>
            <a:r>
              <a:rPr lang="fr-FR" b="1"/>
              <a:t>Ce qu’on a l’intention de faire</a:t>
            </a:r>
          </a:p>
        </p:txBody>
      </p:sp>
      <p:sp>
        <p:nvSpPr>
          <p:cNvPr id="14346" name="Text Box 10"/>
          <p:cNvSpPr txBox="1">
            <a:spLocks noChangeArrowheads="1"/>
          </p:cNvSpPr>
          <p:nvPr/>
        </p:nvSpPr>
        <p:spPr bwMode="auto">
          <a:xfrm>
            <a:off x="7751764" y="3213100"/>
            <a:ext cx="1457387" cy="400110"/>
          </a:xfrm>
          <a:prstGeom prst="rect">
            <a:avLst/>
          </a:prstGeom>
          <a:noFill/>
          <a:ln w="12700">
            <a:noFill/>
            <a:miter lim="800000"/>
            <a:headEnd/>
            <a:tailEnd/>
          </a:ln>
          <a:effectLst/>
        </p:spPr>
        <p:txBody>
          <a:bodyPr wrap="none">
            <a:spAutoFit/>
          </a:bodyPr>
          <a:lstStyle/>
          <a:p>
            <a:pPr eaLnBrk="0" hangingPunct="0"/>
            <a:r>
              <a:rPr lang="fr-FR" sz="2000"/>
              <a:t>Perception</a:t>
            </a:r>
          </a:p>
        </p:txBody>
      </p:sp>
      <p:sp>
        <p:nvSpPr>
          <p:cNvPr id="14347" name="Text Box 11"/>
          <p:cNvSpPr txBox="1">
            <a:spLocks noChangeArrowheads="1"/>
          </p:cNvSpPr>
          <p:nvPr/>
        </p:nvSpPr>
        <p:spPr bwMode="auto">
          <a:xfrm>
            <a:off x="7464425" y="4437063"/>
            <a:ext cx="1823576" cy="400110"/>
          </a:xfrm>
          <a:prstGeom prst="rect">
            <a:avLst/>
          </a:prstGeom>
          <a:noFill/>
          <a:ln w="12700">
            <a:noFill/>
            <a:miter lim="800000"/>
            <a:headEnd/>
            <a:tailEnd/>
          </a:ln>
          <a:effectLst/>
        </p:spPr>
        <p:txBody>
          <a:bodyPr wrap="none">
            <a:spAutoFit/>
          </a:bodyPr>
          <a:lstStyle/>
          <a:p>
            <a:pPr eaLnBrk="0" hangingPunct="0"/>
            <a:r>
              <a:rPr lang="fr-FR" sz="2000"/>
              <a:t>Interprétation</a:t>
            </a:r>
          </a:p>
        </p:txBody>
      </p:sp>
      <p:sp>
        <p:nvSpPr>
          <p:cNvPr id="14348" name="Rectangle 12"/>
          <p:cNvSpPr>
            <a:spLocks noChangeArrowheads="1"/>
          </p:cNvSpPr>
          <p:nvPr/>
        </p:nvSpPr>
        <p:spPr bwMode="auto">
          <a:xfrm>
            <a:off x="2063750" y="2708275"/>
            <a:ext cx="3600450" cy="1295400"/>
          </a:xfrm>
          <a:prstGeom prst="rect">
            <a:avLst/>
          </a:prstGeom>
          <a:noFill/>
          <a:ln w="12700">
            <a:solidFill>
              <a:schemeClr val="tx1"/>
            </a:solidFill>
            <a:miter lim="800000"/>
            <a:headEnd/>
            <a:tailEnd/>
          </a:ln>
          <a:effectLst/>
        </p:spPr>
        <p:txBody>
          <a:bodyPr wrap="none" anchor="ctr"/>
          <a:lstStyle/>
          <a:p>
            <a:endParaRPr lang="fr-FR"/>
          </a:p>
        </p:txBody>
      </p:sp>
      <p:sp>
        <p:nvSpPr>
          <p:cNvPr id="14349" name="AutoShape 13"/>
          <p:cNvSpPr>
            <a:spLocks noChangeArrowheads="1"/>
          </p:cNvSpPr>
          <p:nvPr/>
        </p:nvSpPr>
        <p:spPr bwMode="auto">
          <a:xfrm>
            <a:off x="3000376" y="2205038"/>
            <a:ext cx="358775" cy="431800"/>
          </a:xfrm>
          <a:prstGeom prst="downArrow">
            <a:avLst>
              <a:gd name="adj1" fmla="val 50000"/>
              <a:gd name="adj2" fmla="val 30088"/>
            </a:avLst>
          </a:prstGeom>
          <a:solidFill>
            <a:schemeClr val="accent1"/>
          </a:solidFill>
          <a:ln w="12700">
            <a:solidFill>
              <a:schemeClr val="tx1"/>
            </a:solidFill>
            <a:miter lim="800000"/>
            <a:headEnd/>
            <a:tailEnd/>
          </a:ln>
          <a:effectLst/>
        </p:spPr>
        <p:txBody>
          <a:bodyPr wrap="none" anchor="ctr"/>
          <a:lstStyle/>
          <a:p>
            <a:endParaRPr lang="fr-FR"/>
          </a:p>
        </p:txBody>
      </p:sp>
      <p:sp>
        <p:nvSpPr>
          <p:cNvPr id="14350" name="Rectangle 14"/>
          <p:cNvSpPr>
            <a:spLocks noChangeArrowheads="1"/>
          </p:cNvSpPr>
          <p:nvPr/>
        </p:nvSpPr>
        <p:spPr bwMode="auto">
          <a:xfrm>
            <a:off x="7535863" y="3068638"/>
            <a:ext cx="1873250" cy="715962"/>
          </a:xfrm>
          <a:prstGeom prst="rect">
            <a:avLst/>
          </a:prstGeom>
          <a:noFill/>
          <a:ln w="12700">
            <a:solidFill>
              <a:schemeClr val="tx1"/>
            </a:solidFill>
            <a:miter lim="800000"/>
            <a:headEnd/>
            <a:tailEnd/>
          </a:ln>
          <a:effectLst/>
        </p:spPr>
        <p:txBody>
          <a:bodyPr wrap="none" anchor="ctr"/>
          <a:lstStyle/>
          <a:p>
            <a:pPr algn="ctr" eaLnBrk="0" hangingPunct="0"/>
            <a:endParaRPr lang="fr-FR" sz="2400">
              <a:latin typeface="Times New Roman" pitchFamily="18" charset="0"/>
            </a:endParaRPr>
          </a:p>
        </p:txBody>
      </p:sp>
      <p:sp>
        <p:nvSpPr>
          <p:cNvPr id="14351" name="Rectangle 15"/>
          <p:cNvSpPr>
            <a:spLocks noChangeArrowheads="1"/>
          </p:cNvSpPr>
          <p:nvPr/>
        </p:nvSpPr>
        <p:spPr bwMode="auto">
          <a:xfrm>
            <a:off x="7319963" y="4292601"/>
            <a:ext cx="2087562" cy="715963"/>
          </a:xfrm>
          <a:prstGeom prst="rect">
            <a:avLst/>
          </a:prstGeom>
          <a:noFill/>
          <a:ln w="12700">
            <a:solidFill>
              <a:schemeClr val="tx1"/>
            </a:solidFill>
            <a:miter lim="800000"/>
            <a:headEnd/>
            <a:tailEnd/>
          </a:ln>
          <a:effectLst/>
        </p:spPr>
        <p:txBody>
          <a:bodyPr wrap="none" anchor="ctr"/>
          <a:lstStyle/>
          <a:p>
            <a:pPr algn="ctr" eaLnBrk="0" hangingPunct="0"/>
            <a:endParaRPr lang="fr-FR" sz="2400">
              <a:latin typeface="Times New Roman" pitchFamily="18" charset="0"/>
            </a:endParaRPr>
          </a:p>
        </p:txBody>
      </p:sp>
      <p:sp>
        <p:nvSpPr>
          <p:cNvPr id="14352" name="AutoShape 16"/>
          <p:cNvSpPr>
            <a:spLocks noChangeArrowheads="1"/>
          </p:cNvSpPr>
          <p:nvPr/>
        </p:nvSpPr>
        <p:spPr bwMode="auto">
          <a:xfrm>
            <a:off x="8183563" y="2420938"/>
            <a:ext cx="360362" cy="576262"/>
          </a:xfrm>
          <a:prstGeom prst="downArrow">
            <a:avLst>
              <a:gd name="adj1" fmla="val 50000"/>
              <a:gd name="adj2" fmla="val 39978"/>
            </a:avLst>
          </a:prstGeom>
          <a:solidFill>
            <a:schemeClr val="accent1"/>
          </a:solidFill>
          <a:ln w="12700">
            <a:solidFill>
              <a:schemeClr val="tx1"/>
            </a:solidFill>
            <a:miter lim="800000"/>
            <a:headEnd/>
            <a:tailEnd/>
          </a:ln>
          <a:effectLst/>
        </p:spPr>
        <p:txBody>
          <a:bodyPr wrap="none" anchor="ctr"/>
          <a:lstStyle/>
          <a:p>
            <a:endParaRPr lang="fr-FR"/>
          </a:p>
        </p:txBody>
      </p:sp>
      <p:sp>
        <p:nvSpPr>
          <p:cNvPr id="14353" name="AutoShape 17"/>
          <p:cNvSpPr>
            <a:spLocks noChangeArrowheads="1"/>
          </p:cNvSpPr>
          <p:nvPr/>
        </p:nvSpPr>
        <p:spPr bwMode="auto">
          <a:xfrm>
            <a:off x="8183564" y="3860800"/>
            <a:ext cx="358775" cy="431800"/>
          </a:xfrm>
          <a:prstGeom prst="downArrow">
            <a:avLst>
              <a:gd name="adj1" fmla="val 50000"/>
              <a:gd name="adj2" fmla="val 30088"/>
            </a:avLst>
          </a:prstGeom>
          <a:solidFill>
            <a:schemeClr val="accent1"/>
          </a:solidFill>
          <a:ln w="12700">
            <a:solidFill>
              <a:schemeClr val="tx1"/>
            </a:solidFill>
            <a:miter lim="800000"/>
            <a:headEnd/>
            <a:tailEnd/>
          </a:ln>
          <a:effectLst/>
        </p:spPr>
        <p:txBody>
          <a:bodyPr wrap="none" anchor="ctr"/>
          <a:lstStyle/>
          <a:p>
            <a:endParaRPr lang="fr-FR"/>
          </a:p>
        </p:txBody>
      </p:sp>
      <p:sp>
        <p:nvSpPr>
          <p:cNvPr id="14354" name="AutoShape 18"/>
          <p:cNvSpPr>
            <a:spLocks noChangeArrowheads="1"/>
          </p:cNvSpPr>
          <p:nvPr/>
        </p:nvSpPr>
        <p:spPr bwMode="auto">
          <a:xfrm>
            <a:off x="8112126" y="5013325"/>
            <a:ext cx="358775" cy="431800"/>
          </a:xfrm>
          <a:prstGeom prst="downArrow">
            <a:avLst>
              <a:gd name="adj1" fmla="val 50000"/>
              <a:gd name="adj2" fmla="val 30088"/>
            </a:avLst>
          </a:prstGeom>
          <a:solidFill>
            <a:schemeClr val="accent1"/>
          </a:solidFill>
          <a:ln w="12700">
            <a:solidFill>
              <a:schemeClr val="tx1"/>
            </a:solidFill>
            <a:miter lim="800000"/>
            <a:headEnd/>
            <a:tailEnd/>
          </a:ln>
          <a:effectLst/>
        </p:spPr>
        <p:txBody>
          <a:bodyPr wrap="none" anchor="ctr"/>
          <a:lstStyle/>
          <a:p>
            <a:endParaRPr lang="fr-FR"/>
          </a:p>
        </p:txBody>
      </p:sp>
      <p:sp>
        <p:nvSpPr>
          <p:cNvPr id="14355" name="Line 19"/>
          <p:cNvSpPr>
            <a:spLocks noChangeShapeType="1"/>
          </p:cNvSpPr>
          <p:nvPr/>
        </p:nvSpPr>
        <p:spPr bwMode="auto">
          <a:xfrm flipV="1">
            <a:off x="5664201" y="3213100"/>
            <a:ext cx="1871663" cy="0"/>
          </a:xfrm>
          <a:prstGeom prst="line">
            <a:avLst/>
          </a:prstGeom>
          <a:noFill/>
          <a:ln w="76200">
            <a:solidFill>
              <a:schemeClr val="tx1"/>
            </a:solidFill>
            <a:round/>
            <a:headEnd/>
            <a:tailEnd type="triangle" w="med" len="med"/>
          </a:ln>
          <a:effectLst/>
        </p:spPr>
        <p:txBody>
          <a:bodyPr/>
          <a:lstStyle/>
          <a:p>
            <a:endParaRPr lang="fr-FR"/>
          </a:p>
        </p:txBody>
      </p:sp>
      <p:sp>
        <p:nvSpPr>
          <p:cNvPr id="14356" name="Line 20"/>
          <p:cNvSpPr>
            <a:spLocks noChangeShapeType="1"/>
          </p:cNvSpPr>
          <p:nvPr/>
        </p:nvSpPr>
        <p:spPr bwMode="auto">
          <a:xfrm>
            <a:off x="5664201" y="3717925"/>
            <a:ext cx="1584325" cy="863600"/>
          </a:xfrm>
          <a:prstGeom prst="line">
            <a:avLst/>
          </a:prstGeom>
          <a:noFill/>
          <a:ln w="76200">
            <a:solidFill>
              <a:schemeClr val="tx1"/>
            </a:solidFill>
            <a:round/>
            <a:headEnd/>
            <a:tailEnd type="triangle" w="med" len="med"/>
          </a:ln>
          <a:effectLst/>
        </p:spPr>
        <p:txBody>
          <a:bodyPr/>
          <a:lstStyle/>
          <a:p>
            <a:endParaRPr lang="fr-FR"/>
          </a:p>
        </p:txBody>
      </p:sp>
    </p:spTree>
    <p:extLst>
      <p:ext uri="{BB962C8B-B14F-4D97-AF65-F5344CB8AC3E}">
        <p14:creationId xmlns:p14="http://schemas.microsoft.com/office/powerpoint/2010/main" val="1586352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additive="base">
                                        <p:cTn id="7" dur="500" fill="hold"/>
                                        <p:tgtEl>
                                          <p:spTgt spid="14341"/>
                                        </p:tgtEl>
                                        <p:attrNameLst>
                                          <p:attrName>ppt_x</p:attrName>
                                        </p:attrNameLst>
                                      </p:cBhvr>
                                      <p:tavLst>
                                        <p:tav tm="0">
                                          <p:val>
                                            <p:strVal val="#ppt_x"/>
                                          </p:val>
                                        </p:tav>
                                        <p:tav tm="100000">
                                          <p:val>
                                            <p:strVal val="#ppt_x"/>
                                          </p:val>
                                        </p:tav>
                                      </p:tavLst>
                                    </p:anim>
                                    <p:anim calcmode="lin" valueType="num">
                                      <p:cBhvr additive="base">
                                        <p:cTn id="8" dur="500" fill="hold"/>
                                        <p:tgtEl>
                                          <p:spTgt spid="143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339"/>
                                        </p:tgtEl>
                                        <p:attrNameLst>
                                          <p:attrName>style.visibility</p:attrName>
                                        </p:attrNameLst>
                                      </p:cBhvr>
                                      <p:to>
                                        <p:strVal val="visible"/>
                                      </p:to>
                                    </p:set>
                                    <p:anim calcmode="lin" valueType="num">
                                      <p:cBhvr additive="base">
                                        <p:cTn id="11" dur="500" fill="hold"/>
                                        <p:tgtEl>
                                          <p:spTgt spid="14339"/>
                                        </p:tgtEl>
                                        <p:attrNameLst>
                                          <p:attrName>ppt_x</p:attrName>
                                        </p:attrNameLst>
                                      </p:cBhvr>
                                      <p:tavLst>
                                        <p:tav tm="0">
                                          <p:val>
                                            <p:strVal val="#ppt_x"/>
                                          </p:val>
                                        </p:tav>
                                        <p:tav tm="100000">
                                          <p:val>
                                            <p:strVal val="#ppt_x"/>
                                          </p:val>
                                        </p:tav>
                                      </p:tavLst>
                                    </p:anim>
                                    <p:anim calcmode="lin" valueType="num">
                                      <p:cBhvr additive="base">
                                        <p:cTn id="12"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349"/>
                                        </p:tgtEl>
                                        <p:attrNameLst>
                                          <p:attrName>style.visibility</p:attrName>
                                        </p:attrNameLst>
                                      </p:cBhvr>
                                      <p:to>
                                        <p:strVal val="visible"/>
                                      </p:to>
                                    </p:set>
                                    <p:anim calcmode="lin" valueType="num">
                                      <p:cBhvr additive="base">
                                        <p:cTn id="17" dur="500" fill="hold"/>
                                        <p:tgtEl>
                                          <p:spTgt spid="14349"/>
                                        </p:tgtEl>
                                        <p:attrNameLst>
                                          <p:attrName>ppt_x</p:attrName>
                                        </p:attrNameLst>
                                      </p:cBhvr>
                                      <p:tavLst>
                                        <p:tav tm="0">
                                          <p:val>
                                            <p:strVal val="#ppt_x"/>
                                          </p:val>
                                        </p:tav>
                                        <p:tav tm="100000">
                                          <p:val>
                                            <p:strVal val="#ppt_x"/>
                                          </p:val>
                                        </p:tav>
                                      </p:tavLst>
                                    </p:anim>
                                    <p:anim calcmode="lin" valueType="num">
                                      <p:cBhvr additive="base">
                                        <p:cTn id="18" dur="500" fill="hold"/>
                                        <p:tgtEl>
                                          <p:spTgt spid="1434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345"/>
                                        </p:tgtEl>
                                        <p:attrNameLst>
                                          <p:attrName>style.visibility</p:attrName>
                                        </p:attrNameLst>
                                      </p:cBhvr>
                                      <p:to>
                                        <p:strVal val="visible"/>
                                      </p:to>
                                    </p:set>
                                    <p:anim calcmode="lin" valueType="num">
                                      <p:cBhvr additive="base">
                                        <p:cTn id="21" dur="500" fill="hold"/>
                                        <p:tgtEl>
                                          <p:spTgt spid="14345"/>
                                        </p:tgtEl>
                                        <p:attrNameLst>
                                          <p:attrName>ppt_x</p:attrName>
                                        </p:attrNameLst>
                                      </p:cBhvr>
                                      <p:tavLst>
                                        <p:tav tm="0">
                                          <p:val>
                                            <p:strVal val="#ppt_x"/>
                                          </p:val>
                                        </p:tav>
                                        <p:tav tm="100000">
                                          <p:val>
                                            <p:strVal val="#ppt_x"/>
                                          </p:val>
                                        </p:tav>
                                      </p:tavLst>
                                    </p:anim>
                                    <p:anim calcmode="lin" valueType="num">
                                      <p:cBhvr additive="base">
                                        <p:cTn id="22" dur="500" fill="hold"/>
                                        <p:tgtEl>
                                          <p:spTgt spid="143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348"/>
                                        </p:tgtEl>
                                        <p:attrNameLst>
                                          <p:attrName>style.visibility</p:attrName>
                                        </p:attrNameLst>
                                      </p:cBhvr>
                                      <p:to>
                                        <p:strVal val="visible"/>
                                      </p:to>
                                    </p:set>
                                    <p:anim calcmode="lin" valueType="num">
                                      <p:cBhvr additive="base">
                                        <p:cTn id="25" dur="500" fill="hold"/>
                                        <p:tgtEl>
                                          <p:spTgt spid="14348"/>
                                        </p:tgtEl>
                                        <p:attrNameLst>
                                          <p:attrName>ppt_x</p:attrName>
                                        </p:attrNameLst>
                                      </p:cBhvr>
                                      <p:tavLst>
                                        <p:tav tm="0">
                                          <p:val>
                                            <p:strVal val="#ppt_x"/>
                                          </p:val>
                                        </p:tav>
                                        <p:tav tm="100000">
                                          <p:val>
                                            <p:strVal val="#ppt_x"/>
                                          </p:val>
                                        </p:tav>
                                      </p:tavLst>
                                    </p:anim>
                                    <p:anim calcmode="lin" valueType="num">
                                      <p:cBhvr additive="base">
                                        <p:cTn id="26"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355"/>
                                        </p:tgtEl>
                                        <p:attrNameLst>
                                          <p:attrName>style.visibility</p:attrName>
                                        </p:attrNameLst>
                                      </p:cBhvr>
                                      <p:to>
                                        <p:strVal val="visible"/>
                                      </p:to>
                                    </p:set>
                                    <p:anim calcmode="lin" valueType="num">
                                      <p:cBhvr additive="base">
                                        <p:cTn id="31" dur="500" fill="hold"/>
                                        <p:tgtEl>
                                          <p:spTgt spid="14355"/>
                                        </p:tgtEl>
                                        <p:attrNameLst>
                                          <p:attrName>ppt_x</p:attrName>
                                        </p:attrNameLst>
                                      </p:cBhvr>
                                      <p:tavLst>
                                        <p:tav tm="0">
                                          <p:val>
                                            <p:strVal val="#ppt_x"/>
                                          </p:val>
                                        </p:tav>
                                        <p:tav tm="100000">
                                          <p:val>
                                            <p:strVal val="#ppt_x"/>
                                          </p:val>
                                        </p:tav>
                                      </p:tavLst>
                                    </p:anim>
                                    <p:anim calcmode="lin" valueType="num">
                                      <p:cBhvr additive="base">
                                        <p:cTn id="32" dur="500" fill="hold"/>
                                        <p:tgtEl>
                                          <p:spTgt spid="1435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356"/>
                                        </p:tgtEl>
                                        <p:attrNameLst>
                                          <p:attrName>style.visibility</p:attrName>
                                        </p:attrNameLst>
                                      </p:cBhvr>
                                      <p:to>
                                        <p:strVal val="visible"/>
                                      </p:to>
                                    </p:set>
                                    <p:anim calcmode="lin" valueType="num">
                                      <p:cBhvr additive="base">
                                        <p:cTn id="35" dur="500" fill="hold"/>
                                        <p:tgtEl>
                                          <p:spTgt spid="14356"/>
                                        </p:tgtEl>
                                        <p:attrNameLst>
                                          <p:attrName>ppt_x</p:attrName>
                                        </p:attrNameLst>
                                      </p:cBhvr>
                                      <p:tavLst>
                                        <p:tav tm="0">
                                          <p:val>
                                            <p:strVal val="#ppt_x"/>
                                          </p:val>
                                        </p:tav>
                                        <p:tav tm="100000">
                                          <p:val>
                                            <p:strVal val="#ppt_x"/>
                                          </p:val>
                                        </p:tav>
                                      </p:tavLst>
                                    </p:anim>
                                    <p:anim calcmode="lin" valueType="num">
                                      <p:cBhvr additive="base">
                                        <p:cTn id="36" dur="500" fill="hold"/>
                                        <p:tgtEl>
                                          <p:spTgt spid="1435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350"/>
                                        </p:tgtEl>
                                        <p:attrNameLst>
                                          <p:attrName>style.visibility</p:attrName>
                                        </p:attrNameLst>
                                      </p:cBhvr>
                                      <p:to>
                                        <p:strVal val="visible"/>
                                      </p:to>
                                    </p:set>
                                    <p:anim calcmode="lin" valueType="num">
                                      <p:cBhvr additive="base">
                                        <p:cTn id="39" dur="500" fill="hold"/>
                                        <p:tgtEl>
                                          <p:spTgt spid="14350"/>
                                        </p:tgtEl>
                                        <p:attrNameLst>
                                          <p:attrName>ppt_x</p:attrName>
                                        </p:attrNameLst>
                                      </p:cBhvr>
                                      <p:tavLst>
                                        <p:tav tm="0">
                                          <p:val>
                                            <p:strVal val="#ppt_x"/>
                                          </p:val>
                                        </p:tav>
                                        <p:tav tm="100000">
                                          <p:val>
                                            <p:strVal val="#ppt_x"/>
                                          </p:val>
                                        </p:tav>
                                      </p:tavLst>
                                    </p:anim>
                                    <p:anim calcmode="lin" valueType="num">
                                      <p:cBhvr additive="base">
                                        <p:cTn id="40" dur="500" fill="hold"/>
                                        <p:tgtEl>
                                          <p:spTgt spid="143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353"/>
                                        </p:tgtEl>
                                        <p:attrNameLst>
                                          <p:attrName>style.visibility</p:attrName>
                                        </p:attrNameLst>
                                      </p:cBhvr>
                                      <p:to>
                                        <p:strVal val="visible"/>
                                      </p:to>
                                    </p:set>
                                    <p:anim calcmode="lin" valueType="num">
                                      <p:cBhvr additive="base">
                                        <p:cTn id="43" dur="500" fill="hold"/>
                                        <p:tgtEl>
                                          <p:spTgt spid="14353"/>
                                        </p:tgtEl>
                                        <p:attrNameLst>
                                          <p:attrName>ppt_x</p:attrName>
                                        </p:attrNameLst>
                                      </p:cBhvr>
                                      <p:tavLst>
                                        <p:tav tm="0">
                                          <p:val>
                                            <p:strVal val="#ppt_x"/>
                                          </p:val>
                                        </p:tav>
                                        <p:tav tm="100000">
                                          <p:val>
                                            <p:strVal val="#ppt_x"/>
                                          </p:val>
                                        </p:tav>
                                      </p:tavLst>
                                    </p:anim>
                                    <p:anim calcmode="lin" valueType="num">
                                      <p:cBhvr additive="base">
                                        <p:cTn id="44" dur="500" fill="hold"/>
                                        <p:tgtEl>
                                          <p:spTgt spid="1435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351"/>
                                        </p:tgtEl>
                                        <p:attrNameLst>
                                          <p:attrName>style.visibility</p:attrName>
                                        </p:attrNameLst>
                                      </p:cBhvr>
                                      <p:to>
                                        <p:strVal val="visible"/>
                                      </p:to>
                                    </p:set>
                                    <p:anim calcmode="lin" valueType="num">
                                      <p:cBhvr additive="base">
                                        <p:cTn id="47" dur="500" fill="hold"/>
                                        <p:tgtEl>
                                          <p:spTgt spid="14351"/>
                                        </p:tgtEl>
                                        <p:attrNameLst>
                                          <p:attrName>ppt_x</p:attrName>
                                        </p:attrNameLst>
                                      </p:cBhvr>
                                      <p:tavLst>
                                        <p:tav tm="0">
                                          <p:val>
                                            <p:strVal val="#ppt_x"/>
                                          </p:val>
                                        </p:tav>
                                        <p:tav tm="100000">
                                          <p:val>
                                            <p:strVal val="#ppt_x"/>
                                          </p:val>
                                        </p:tav>
                                      </p:tavLst>
                                    </p:anim>
                                    <p:anim calcmode="lin" valueType="num">
                                      <p:cBhvr additive="base">
                                        <p:cTn id="48" dur="500" fill="hold"/>
                                        <p:tgtEl>
                                          <p:spTgt spid="1435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346"/>
                                        </p:tgtEl>
                                        <p:attrNameLst>
                                          <p:attrName>style.visibility</p:attrName>
                                        </p:attrNameLst>
                                      </p:cBhvr>
                                      <p:to>
                                        <p:strVal val="visible"/>
                                      </p:to>
                                    </p:set>
                                    <p:anim calcmode="lin" valueType="num">
                                      <p:cBhvr additive="base">
                                        <p:cTn id="51" dur="500" fill="hold"/>
                                        <p:tgtEl>
                                          <p:spTgt spid="14346"/>
                                        </p:tgtEl>
                                        <p:attrNameLst>
                                          <p:attrName>ppt_x</p:attrName>
                                        </p:attrNameLst>
                                      </p:cBhvr>
                                      <p:tavLst>
                                        <p:tav tm="0">
                                          <p:val>
                                            <p:strVal val="#ppt_x"/>
                                          </p:val>
                                        </p:tav>
                                        <p:tav tm="100000">
                                          <p:val>
                                            <p:strVal val="#ppt_x"/>
                                          </p:val>
                                        </p:tav>
                                      </p:tavLst>
                                    </p:anim>
                                    <p:anim calcmode="lin" valueType="num">
                                      <p:cBhvr additive="base">
                                        <p:cTn id="52" dur="500" fill="hold"/>
                                        <p:tgtEl>
                                          <p:spTgt spid="143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347"/>
                                        </p:tgtEl>
                                        <p:attrNameLst>
                                          <p:attrName>style.visibility</p:attrName>
                                        </p:attrNameLst>
                                      </p:cBhvr>
                                      <p:to>
                                        <p:strVal val="visible"/>
                                      </p:to>
                                    </p:set>
                                    <p:anim calcmode="lin" valueType="num">
                                      <p:cBhvr additive="base">
                                        <p:cTn id="55" dur="500" fill="hold"/>
                                        <p:tgtEl>
                                          <p:spTgt spid="14347"/>
                                        </p:tgtEl>
                                        <p:attrNameLst>
                                          <p:attrName>ppt_x</p:attrName>
                                        </p:attrNameLst>
                                      </p:cBhvr>
                                      <p:tavLst>
                                        <p:tav tm="0">
                                          <p:val>
                                            <p:strVal val="#ppt_x"/>
                                          </p:val>
                                        </p:tav>
                                        <p:tav tm="100000">
                                          <p:val>
                                            <p:strVal val="#ppt_x"/>
                                          </p:val>
                                        </p:tav>
                                      </p:tavLst>
                                    </p:anim>
                                    <p:anim calcmode="lin" valueType="num">
                                      <p:cBhvr additive="base">
                                        <p:cTn id="56" dur="500" fill="hold"/>
                                        <p:tgtEl>
                                          <p:spTgt spid="1434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342"/>
                                        </p:tgtEl>
                                        <p:attrNameLst>
                                          <p:attrName>style.visibility</p:attrName>
                                        </p:attrNameLst>
                                      </p:cBhvr>
                                      <p:to>
                                        <p:strVal val="visible"/>
                                      </p:to>
                                    </p:set>
                                    <p:anim calcmode="lin" valueType="num">
                                      <p:cBhvr additive="base">
                                        <p:cTn id="61" dur="500" fill="hold"/>
                                        <p:tgtEl>
                                          <p:spTgt spid="14342"/>
                                        </p:tgtEl>
                                        <p:attrNameLst>
                                          <p:attrName>ppt_x</p:attrName>
                                        </p:attrNameLst>
                                      </p:cBhvr>
                                      <p:tavLst>
                                        <p:tav tm="0">
                                          <p:val>
                                            <p:strVal val="#ppt_x"/>
                                          </p:val>
                                        </p:tav>
                                        <p:tav tm="100000">
                                          <p:val>
                                            <p:strVal val="#ppt_x"/>
                                          </p:val>
                                        </p:tav>
                                      </p:tavLst>
                                    </p:anim>
                                    <p:anim calcmode="lin" valueType="num">
                                      <p:cBhvr additive="base">
                                        <p:cTn id="62" dur="500" fill="hold"/>
                                        <p:tgtEl>
                                          <p:spTgt spid="1434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4340"/>
                                        </p:tgtEl>
                                        <p:attrNameLst>
                                          <p:attrName>style.visibility</p:attrName>
                                        </p:attrNameLst>
                                      </p:cBhvr>
                                      <p:to>
                                        <p:strVal val="visible"/>
                                      </p:to>
                                    </p:set>
                                    <p:anim calcmode="lin" valueType="num">
                                      <p:cBhvr additive="base">
                                        <p:cTn id="65" dur="500" fill="hold"/>
                                        <p:tgtEl>
                                          <p:spTgt spid="14340"/>
                                        </p:tgtEl>
                                        <p:attrNameLst>
                                          <p:attrName>ppt_x</p:attrName>
                                        </p:attrNameLst>
                                      </p:cBhvr>
                                      <p:tavLst>
                                        <p:tav tm="0">
                                          <p:val>
                                            <p:strVal val="#ppt_x"/>
                                          </p:val>
                                        </p:tav>
                                        <p:tav tm="100000">
                                          <p:val>
                                            <p:strVal val="#ppt_x"/>
                                          </p:val>
                                        </p:tav>
                                      </p:tavLst>
                                    </p:anim>
                                    <p:anim calcmode="lin" valueType="num">
                                      <p:cBhvr additive="base">
                                        <p:cTn id="66" dur="500" fill="hold"/>
                                        <p:tgtEl>
                                          <p:spTgt spid="1434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4352"/>
                                        </p:tgtEl>
                                        <p:attrNameLst>
                                          <p:attrName>style.visibility</p:attrName>
                                        </p:attrNameLst>
                                      </p:cBhvr>
                                      <p:to>
                                        <p:strVal val="visible"/>
                                      </p:to>
                                    </p:set>
                                    <p:anim calcmode="lin" valueType="num">
                                      <p:cBhvr additive="base">
                                        <p:cTn id="69" dur="500" fill="hold"/>
                                        <p:tgtEl>
                                          <p:spTgt spid="14352"/>
                                        </p:tgtEl>
                                        <p:attrNameLst>
                                          <p:attrName>ppt_x</p:attrName>
                                        </p:attrNameLst>
                                      </p:cBhvr>
                                      <p:tavLst>
                                        <p:tav tm="0">
                                          <p:val>
                                            <p:strVal val="#ppt_x"/>
                                          </p:val>
                                        </p:tav>
                                        <p:tav tm="100000">
                                          <p:val>
                                            <p:strVal val="#ppt_x"/>
                                          </p:val>
                                        </p:tav>
                                      </p:tavLst>
                                    </p:anim>
                                    <p:anim calcmode="lin" valueType="num">
                                      <p:cBhvr additive="base">
                                        <p:cTn id="70" dur="500" fill="hold"/>
                                        <p:tgtEl>
                                          <p:spTgt spid="1435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4343"/>
                                        </p:tgtEl>
                                        <p:attrNameLst>
                                          <p:attrName>style.visibility</p:attrName>
                                        </p:attrNameLst>
                                      </p:cBhvr>
                                      <p:to>
                                        <p:strVal val="visible"/>
                                      </p:to>
                                    </p:set>
                                    <p:anim calcmode="lin" valueType="num">
                                      <p:cBhvr additive="base">
                                        <p:cTn id="75" dur="500" fill="hold"/>
                                        <p:tgtEl>
                                          <p:spTgt spid="14343"/>
                                        </p:tgtEl>
                                        <p:attrNameLst>
                                          <p:attrName>ppt_x</p:attrName>
                                        </p:attrNameLst>
                                      </p:cBhvr>
                                      <p:tavLst>
                                        <p:tav tm="0">
                                          <p:val>
                                            <p:strVal val="#ppt_x"/>
                                          </p:val>
                                        </p:tav>
                                        <p:tav tm="100000">
                                          <p:val>
                                            <p:strVal val="#ppt_x"/>
                                          </p:val>
                                        </p:tav>
                                      </p:tavLst>
                                    </p:anim>
                                    <p:anim calcmode="lin" valueType="num">
                                      <p:cBhvr additive="base">
                                        <p:cTn id="76" dur="500" fill="hold"/>
                                        <p:tgtEl>
                                          <p:spTgt spid="143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4344"/>
                                        </p:tgtEl>
                                        <p:attrNameLst>
                                          <p:attrName>style.visibility</p:attrName>
                                        </p:attrNameLst>
                                      </p:cBhvr>
                                      <p:to>
                                        <p:strVal val="visible"/>
                                      </p:to>
                                    </p:set>
                                    <p:anim calcmode="lin" valueType="num">
                                      <p:cBhvr additive="base">
                                        <p:cTn id="79" dur="500" fill="hold"/>
                                        <p:tgtEl>
                                          <p:spTgt spid="14344"/>
                                        </p:tgtEl>
                                        <p:attrNameLst>
                                          <p:attrName>ppt_x</p:attrName>
                                        </p:attrNameLst>
                                      </p:cBhvr>
                                      <p:tavLst>
                                        <p:tav tm="0">
                                          <p:val>
                                            <p:strVal val="#ppt_x"/>
                                          </p:val>
                                        </p:tav>
                                        <p:tav tm="100000">
                                          <p:val>
                                            <p:strVal val="#ppt_x"/>
                                          </p:val>
                                        </p:tav>
                                      </p:tavLst>
                                    </p:anim>
                                    <p:anim calcmode="lin" valueType="num">
                                      <p:cBhvr additive="base">
                                        <p:cTn id="80" dur="500" fill="hold"/>
                                        <p:tgtEl>
                                          <p:spTgt spid="143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4354"/>
                                        </p:tgtEl>
                                        <p:attrNameLst>
                                          <p:attrName>style.visibility</p:attrName>
                                        </p:attrNameLst>
                                      </p:cBhvr>
                                      <p:to>
                                        <p:strVal val="visible"/>
                                      </p:to>
                                    </p:set>
                                    <p:anim calcmode="lin" valueType="num">
                                      <p:cBhvr additive="base">
                                        <p:cTn id="83" dur="500" fill="hold"/>
                                        <p:tgtEl>
                                          <p:spTgt spid="14354"/>
                                        </p:tgtEl>
                                        <p:attrNameLst>
                                          <p:attrName>ppt_x</p:attrName>
                                        </p:attrNameLst>
                                      </p:cBhvr>
                                      <p:tavLst>
                                        <p:tav tm="0">
                                          <p:val>
                                            <p:strVal val="#ppt_x"/>
                                          </p:val>
                                        </p:tav>
                                        <p:tav tm="100000">
                                          <p:val>
                                            <p:strVal val="#ppt_x"/>
                                          </p:val>
                                        </p:tav>
                                      </p:tavLst>
                                    </p:anim>
                                    <p:anim calcmode="lin" valueType="num">
                                      <p:cBhvr additive="base">
                                        <p:cTn id="84" dur="500" fill="hold"/>
                                        <p:tgtEl>
                                          <p:spTgt spid="143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1" grpId="0" animBg="1"/>
      <p:bldP spid="14342" grpId="0" animBg="1"/>
      <p:bldP spid="14343" grpId="0"/>
      <p:bldP spid="14344" grpId="0" animBg="1"/>
      <p:bldP spid="14345" grpId="0"/>
      <p:bldP spid="14346" grpId="0"/>
      <p:bldP spid="14347" grpId="0"/>
      <p:bldP spid="14348" grpId="0" animBg="1"/>
      <p:bldP spid="14349" grpId="0" animBg="1"/>
      <p:bldP spid="14350" grpId="0" animBg="1"/>
      <p:bldP spid="14351" grpId="0" animBg="1"/>
      <p:bldP spid="14352" grpId="0" animBg="1"/>
      <p:bldP spid="14353" grpId="0" animBg="1"/>
      <p:bldP spid="14354" grpId="0" animBg="1"/>
      <p:bldP spid="14355" grpId="0" animBg="1"/>
      <p:bldP spid="143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ln/>
        </p:spPr>
        <p:txBody>
          <a:bodyPr/>
          <a:lstStyle/>
          <a:p>
            <a:r>
              <a:rPr lang="fr-FR"/>
              <a:t>e) Achat : le contexte d’achat</a:t>
            </a:r>
            <a:endParaRPr lang="en-US"/>
          </a:p>
        </p:txBody>
      </p:sp>
      <p:graphicFrame>
        <p:nvGraphicFramePr>
          <p:cNvPr id="238595" name="Group 3"/>
          <p:cNvGraphicFramePr>
            <a:graphicFrameLocks noGrp="1"/>
          </p:cNvGraphicFramePr>
          <p:nvPr/>
        </p:nvGraphicFramePr>
        <p:xfrm>
          <a:off x="3352800" y="2336800"/>
          <a:ext cx="5334000" cy="4147312"/>
        </p:xfrm>
        <a:graphic>
          <a:graphicData uri="http://schemas.openxmlformats.org/drawingml/2006/table">
            <a:tbl>
              <a:tblPr/>
              <a:tblGrid>
                <a:gridCol w="5334000"/>
              </a:tblGrid>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Environnement physique</a:t>
                      </a:r>
                      <a:endParaRPr kumimoji="0" lang="en-US" sz="24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Horizon temporel</a:t>
                      </a:r>
                      <a:endParaRPr kumimoji="0" lang="en-US" sz="24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r>
              <a:tr h="8128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Environnement social</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Contexte émotionnel</a:t>
                      </a:r>
                      <a:endParaRPr kumimoji="0" lang="en-US" sz="24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r>
              <a:tr h="8128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But</a:t>
                      </a:r>
                      <a:endParaRPr kumimoji="0" lang="en-US" sz="24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EAEAEA"/>
                    </a:solidFill>
                  </a:tcPr>
                </a:tc>
              </a:tr>
            </a:tbl>
          </a:graphicData>
        </a:graphic>
      </p:graphicFrame>
    </p:spTree>
    <p:extLst>
      <p:ext uri="{BB962C8B-B14F-4D97-AF65-F5344CB8AC3E}">
        <p14:creationId xmlns:p14="http://schemas.microsoft.com/office/powerpoint/2010/main" val="552733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2209801" y="617538"/>
            <a:ext cx="8258175" cy="1143000"/>
          </a:xfrm>
          <a:ln/>
        </p:spPr>
        <p:txBody>
          <a:bodyPr/>
          <a:lstStyle/>
          <a:p>
            <a:r>
              <a:rPr lang="fr-FR"/>
              <a:t>Un exemple : les couleurs</a:t>
            </a:r>
          </a:p>
        </p:txBody>
      </p:sp>
      <p:sp>
        <p:nvSpPr>
          <p:cNvPr id="239619" name="Rectangle 3"/>
          <p:cNvSpPr>
            <a:spLocks noGrp="1" noChangeArrowheads="1"/>
          </p:cNvSpPr>
          <p:nvPr>
            <p:ph type="body" idx="1"/>
          </p:nvPr>
        </p:nvSpPr>
        <p:spPr>
          <a:xfrm>
            <a:off x="1981200" y="2017714"/>
            <a:ext cx="7772400" cy="4651375"/>
          </a:xfrm>
          <a:ln/>
        </p:spPr>
        <p:txBody>
          <a:bodyPr/>
          <a:lstStyle/>
          <a:p>
            <a:r>
              <a:rPr lang="fr-FR"/>
              <a:t>Les fonctions des couleurs:</a:t>
            </a:r>
          </a:p>
          <a:p>
            <a:pPr lvl="1"/>
            <a:r>
              <a:rPr lang="fr-FR"/>
              <a:t>Fonction d’alerte :</a:t>
            </a:r>
          </a:p>
          <a:p>
            <a:pPr lvl="2"/>
            <a:r>
              <a:rPr lang="fr-FR"/>
              <a:t>Couleurs vives ou inhabituelles</a:t>
            </a:r>
          </a:p>
          <a:p>
            <a:pPr lvl="1"/>
            <a:r>
              <a:rPr lang="fr-FR"/>
              <a:t>Fonction d’attraction :</a:t>
            </a:r>
          </a:p>
          <a:p>
            <a:pPr lvl="2"/>
            <a:r>
              <a:rPr lang="fr-FR"/>
              <a:t>Couleurs chaudes</a:t>
            </a:r>
          </a:p>
          <a:p>
            <a:pPr lvl="1"/>
            <a:r>
              <a:rPr lang="fr-FR"/>
              <a:t>Fonction de bien-être :</a:t>
            </a:r>
          </a:p>
          <a:p>
            <a:pPr lvl="2"/>
            <a:r>
              <a:rPr lang="fr-FR"/>
              <a:t>Couleurs froides</a:t>
            </a:r>
          </a:p>
          <a:p>
            <a:pPr lvl="1"/>
            <a:r>
              <a:rPr lang="fr-FR"/>
              <a:t>Fonction de positionnement :</a:t>
            </a:r>
          </a:p>
          <a:p>
            <a:pPr lvl="2"/>
            <a:r>
              <a:rPr lang="fr-FR"/>
              <a:t>Vêtements des employés…</a:t>
            </a:r>
          </a:p>
        </p:txBody>
      </p:sp>
      <p:graphicFrame>
        <p:nvGraphicFramePr>
          <p:cNvPr id="239620" name="Object 4"/>
          <p:cNvGraphicFramePr>
            <a:graphicFrameLocks noChangeAspect="1"/>
          </p:cNvGraphicFramePr>
          <p:nvPr/>
        </p:nvGraphicFramePr>
        <p:xfrm>
          <a:off x="7464426" y="2060576"/>
          <a:ext cx="3063875" cy="2443163"/>
        </p:xfrm>
        <a:graphic>
          <a:graphicData uri="http://schemas.openxmlformats.org/presentationml/2006/ole">
            <mc:AlternateContent xmlns:mc="http://schemas.openxmlformats.org/markup-compatibility/2006">
              <mc:Choice xmlns:v="urn:schemas-microsoft-com:vml" Requires="v">
                <p:oleObj spid="_x0000_s3092" name="Image bitmap" r:id="rId4" imgW="3247619" imgH="2591162" progId="Paint.Picture">
                  <p:embed/>
                </p:oleObj>
              </mc:Choice>
              <mc:Fallback>
                <p:oleObj name="Image bitmap" r:id="rId4" imgW="3247619" imgH="259116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6" y="2060576"/>
                        <a:ext cx="3063875" cy="2443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504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847851" y="274638"/>
            <a:ext cx="8640763" cy="1143000"/>
          </a:xfrm>
          <a:ln/>
        </p:spPr>
        <p:txBody>
          <a:bodyPr/>
          <a:lstStyle/>
          <a:p>
            <a:r>
              <a:rPr lang="fr-FR" sz="3200"/>
              <a:t>La couleur, élément déterminant du positionnement de Twingo</a:t>
            </a:r>
          </a:p>
        </p:txBody>
      </p:sp>
      <p:graphicFrame>
        <p:nvGraphicFramePr>
          <p:cNvPr id="240643" name="Object 3"/>
          <p:cNvGraphicFramePr>
            <a:graphicFrameLocks noChangeAspect="1"/>
          </p:cNvGraphicFramePr>
          <p:nvPr/>
        </p:nvGraphicFramePr>
        <p:xfrm>
          <a:off x="2943226" y="2051050"/>
          <a:ext cx="6200775" cy="3740150"/>
        </p:xfrm>
        <a:graphic>
          <a:graphicData uri="http://schemas.openxmlformats.org/presentationml/2006/ole">
            <mc:AlternateContent xmlns:mc="http://schemas.openxmlformats.org/markup-compatibility/2006">
              <mc:Choice xmlns:v="urn:schemas-microsoft-com:vml" Requires="v">
                <p:oleObj spid="_x0000_s4116" name="Image bitmap" r:id="rId4" imgW="5544324" imgH="3343742" progId="Paint.Picture">
                  <p:embed/>
                </p:oleObj>
              </mc:Choice>
              <mc:Fallback>
                <p:oleObj name="Image bitmap" r:id="rId4" imgW="5544324" imgH="334374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6" y="2051050"/>
                        <a:ext cx="6200775" cy="374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100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ln/>
        </p:spPr>
        <p:txBody>
          <a:bodyPr/>
          <a:lstStyle/>
          <a:p>
            <a:r>
              <a:rPr lang="fr-FR" sz="3200"/>
              <a:t>Poison de Dior : une même fragrance, quatre positionnements</a:t>
            </a:r>
          </a:p>
        </p:txBody>
      </p:sp>
      <p:sp>
        <p:nvSpPr>
          <p:cNvPr id="241667" name="AutoShape 3"/>
          <p:cNvSpPr>
            <a:spLocks noChangeArrowheads="1"/>
          </p:cNvSpPr>
          <p:nvPr/>
        </p:nvSpPr>
        <p:spPr bwMode="auto">
          <a:xfrm>
            <a:off x="2514600" y="4495800"/>
            <a:ext cx="381000" cy="609600"/>
          </a:xfrm>
          <a:prstGeom prst="downArrow">
            <a:avLst>
              <a:gd name="adj1" fmla="val 50000"/>
              <a:gd name="adj2" fmla="val 40000"/>
            </a:avLst>
          </a:prstGeom>
          <a:solidFill>
            <a:srgbClr val="DDDDDD"/>
          </a:solidFill>
          <a:ln w="9525">
            <a:solidFill>
              <a:srgbClr val="808080"/>
            </a:solidFill>
            <a:miter lim="800000"/>
            <a:headEnd/>
            <a:tailEnd/>
          </a:ln>
          <a:effectLst/>
        </p:spPr>
        <p:txBody>
          <a:bodyPr wrap="none" anchor="ctr"/>
          <a:lstStyle/>
          <a:p>
            <a:endParaRPr lang="fr-FR"/>
          </a:p>
        </p:txBody>
      </p:sp>
      <p:sp>
        <p:nvSpPr>
          <p:cNvPr id="241668" name="AutoShape 4"/>
          <p:cNvSpPr>
            <a:spLocks noChangeArrowheads="1"/>
          </p:cNvSpPr>
          <p:nvPr/>
        </p:nvSpPr>
        <p:spPr bwMode="auto">
          <a:xfrm>
            <a:off x="4648200" y="4495800"/>
            <a:ext cx="381000" cy="609600"/>
          </a:xfrm>
          <a:prstGeom prst="downArrow">
            <a:avLst>
              <a:gd name="adj1" fmla="val 50000"/>
              <a:gd name="adj2" fmla="val 40000"/>
            </a:avLst>
          </a:prstGeom>
          <a:solidFill>
            <a:srgbClr val="DDDDDD"/>
          </a:solidFill>
          <a:ln w="9525">
            <a:solidFill>
              <a:srgbClr val="808080"/>
            </a:solidFill>
            <a:miter lim="800000"/>
            <a:headEnd/>
            <a:tailEnd/>
          </a:ln>
          <a:effectLst/>
        </p:spPr>
        <p:txBody>
          <a:bodyPr wrap="none" anchor="ctr"/>
          <a:lstStyle/>
          <a:p>
            <a:endParaRPr lang="fr-FR"/>
          </a:p>
        </p:txBody>
      </p:sp>
      <p:sp>
        <p:nvSpPr>
          <p:cNvPr id="241669" name="AutoShape 5"/>
          <p:cNvSpPr>
            <a:spLocks noChangeArrowheads="1"/>
          </p:cNvSpPr>
          <p:nvPr/>
        </p:nvSpPr>
        <p:spPr bwMode="auto">
          <a:xfrm>
            <a:off x="7086600" y="4495800"/>
            <a:ext cx="381000" cy="609600"/>
          </a:xfrm>
          <a:prstGeom prst="downArrow">
            <a:avLst>
              <a:gd name="adj1" fmla="val 50000"/>
              <a:gd name="adj2" fmla="val 40000"/>
            </a:avLst>
          </a:prstGeom>
          <a:solidFill>
            <a:srgbClr val="DDDDDD"/>
          </a:solidFill>
          <a:ln w="9525">
            <a:solidFill>
              <a:srgbClr val="808080"/>
            </a:solidFill>
            <a:miter lim="800000"/>
            <a:headEnd/>
            <a:tailEnd/>
          </a:ln>
          <a:effectLst/>
        </p:spPr>
        <p:txBody>
          <a:bodyPr wrap="none" anchor="ctr"/>
          <a:lstStyle/>
          <a:p>
            <a:endParaRPr lang="fr-FR"/>
          </a:p>
        </p:txBody>
      </p:sp>
      <p:sp>
        <p:nvSpPr>
          <p:cNvPr id="241670" name="AutoShape 6"/>
          <p:cNvSpPr>
            <a:spLocks noChangeArrowheads="1"/>
          </p:cNvSpPr>
          <p:nvPr/>
        </p:nvSpPr>
        <p:spPr bwMode="auto">
          <a:xfrm>
            <a:off x="9525000" y="4495800"/>
            <a:ext cx="381000" cy="609600"/>
          </a:xfrm>
          <a:prstGeom prst="downArrow">
            <a:avLst>
              <a:gd name="adj1" fmla="val 50000"/>
              <a:gd name="adj2" fmla="val 40000"/>
            </a:avLst>
          </a:prstGeom>
          <a:solidFill>
            <a:srgbClr val="DDDDDD"/>
          </a:solidFill>
          <a:ln w="9525">
            <a:solidFill>
              <a:srgbClr val="808080"/>
            </a:solidFill>
            <a:miter lim="800000"/>
            <a:headEnd/>
            <a:tailEnd/>
          </a:ln>
          <a:effectLst/>
        </p:spPr>
        <p:txBody>
          <a:bodyPr wrap="none" anchor="ctr"/>
          <a:lstStyle/>
          <a:p>
            <a:endParaRPr lang="fr-FR"/>
          </a:p>
        </p:txBody>
      </p:sp>
      <p:sp>
        <p:nvSpPr>
          <p:cNvPr id="241671" name="Text Box 7"/>
          <p:cNvSpPr txBox="1">
            <a:spLocks noChangeArrowheads="1"/>
          </p:cNvSpPr>
          <p:nvPr/>
        </p:nvSpPr>
        <p:spPr bwMode="auto">
          <a:xfrm>
            <a:off x="1752600" y="5394326"/>
            <a:ext cx="1752600" cy="701675"/>
          </a:xfrm>
          <a:prstGeom prst="rect">
            <a:avLst/>
          </a:prstGeom>
          <a:noFill/>
          <a:ln w="9525">
            <a:noFill/>
            <a:miter lim="800000"/>
            <a:headEnd/>
            <a:tailEnd/>
          </a:ln>
          <a:effectLst/>
        </p:spPr>
        <p:txBody>
          <a:bodyPr>
            <a:spAutoFit/>
          </a:bodyPr>
          <a:lstStyle/>
          <a:p>
            <a:pPr algn="ctr">
              <a:spcBef>
                <a:spcPct val="50000"/>
              </a:spcBef>
            </a:pPr>
            <a:r>
              <a:rPr lang="fr-FR" sz="2000" i="1">
                <a:latin typeface="Tahoma" pitchFamily="34" charset="0"/>
              </a:rPr>
              <a:t>Violet = sensuel</a:t>
            </a:r>
          </a:p>
        </p:txBody>
      </p:sp>
      <p:sp>
        <p:nvSpPr>
          <p:cNvPr id="241672" name="Text Box 8"/>
          <p:cNvSpPr txBox="1">
            <a:spLocks noChangeArrowheads="1"/>
          </p:cNvSpPr>
          <p:nvPr/>
        </p:nvSpPr>
        <p:spPr bwMode="auto">
          <a:xfrm>
            <a:off x="3962400" y="5410201"/>
            <a:ext cx="1752600" cy="701675"/>
          </a:xfrm>
          <a:prstGeom prst="rect">
            <a:avLst/>
          </a:prstGeom>
          <a:noFill/>
          <a:ln w="9525">
            <a:noFill/>
            <a:miter lim="800000"/>
            <a:headEnd/>
            <a:tailEnd/>
          </a:ln>
          <a:effectLst/>
        </p:spPr>
        <p:txBody>
          <a:bodyPr>
            <a:spAutoFit/>
          </a:bodyPr>
          <a:lstStyle/>
          <a:p>
            <a:pPr algn="ctr">
              <a:spcBef>
                <a:spcPct val="50000"/>
              </a:spcBef>
            </a:pPr>
            <a:r>
              <a:rPr lang="fr-FR" sz="2000" i="1">
                <a:latin typeface="Tahoma" pitchFamily="34" charset="0"/>
              </a:rPr>
              <a:t>Blanc = sophistiqué</a:t>
            </a:r>
          </a:p>
        </p:txBody>
      </p:sp>
      <p:sp>
        <p:nvSpPr>
          <p:cNvPr id="241673" name="Text Box 9"/>
          <p:cNvSpPr txBox="1">
            <a:spLocks noChangeArrowheads="1"/>
          </p:cNvSpPr>
          <p:nvPr/>
        </p:nvSpPr>
        <p:spPr bwMode="auto">
          <a:xfrm>
            <a:off x="8839200" y="5410201"/>
            <a:ext cx="1752600" cy="701675"/>
          </a:xfrm>
          <a:prstGeom prst="rect">
            <a:avLst/>
          </a:prstGeom>
          <a:noFill/>
          <a:ln w="9525">
            <a:noFill/>
            <a:miter lim="800000"/>
            <a:headEnd/>
            <a:tailEnd/>
          </a:ln>
          <a:effectLst/>
        </p:spPr>
        <p:txBody>
          <a:bodyPr>
            <a:spAutoFit/>
          </a:bodyPr>
          <a:lstStyle/>
          <a:p>
            <a:pPr algn="ctr">
              <a:spcBef>
                <a:spcPct val="50000"/>
              </a:spcBef>
            </a:pPr>
            <a:r>
              <a:rPr lang="fr-FR" sz="2000" i="1">
                <a:latin typeface="Tahoma" pitchFamily="34" charset="0"/>
              </a:rPr>
              <a:t>Vert = insolent</a:t>
            </a:r>
          </a:p>
        </p:txBody>
      </p:sp>
      <p:sp>
        <p:nvSpPr>
          <p:cNvPr id="241674" name="Text Box 10"/>
          <p:cNvSpPr txBox="1">
            <a:spLocks noChangeArrowheads="1"/>
          </p:cNvSpPr>
          <p:nvPr/>
        </p:nvSpPr>
        <p:spPr bwMode="auto">
          <a:xfrm>
            <a:off x="6400800" y="5410201"/>
            <a:ext cx="1752600" cy="701675"/>
          </a:xfrm>
          <a:prstGeom prst="rect">
            <a:avLst/>
          </a:prstGeom>
          <a:noFill/>
          <a:ln w="9525">
            <a:noFill/>
            <a:miter lim="800000"/>
            <a:headEnd/>
            <a:tailEnd/>
          </a:ln>
          <a:effectLst/>
        </p:spPr>
        <p:txBody>
          <a:bodyPr>
            <a:spAutoFit/>
          </a:bodyPr>
          <a:lstStyle/>
          <a:p>
            <a:pPr algn="ctr">
              <a:spcBef>
                <a:spcPct val="50000"/>
              </a:spcBef>
            </a:pPr>
            <a:r>
              <a:rPr lang="fr-FR" sz="2000" i="1">
                <a:latin typeface="Tahoma" pitchFamily="34" charset="0"/>
              </a:rPr>
              <a:t>Rouge = diabolique</a:t>
            </a:r>
          </a:p>
        </p:txBody>
      </p:sp>
      <p:graphicFrame>
        <p:nvGraphicFramePr>
          <p:cNvPr id="241675" name="Object 11"/>
          <p:cNvGraphicFramePr>
            <a:graphicFrameLocks noChangeAspect="1"/>
          </p:cNvGraphicFramePr>
          <p:nvPr/>
        </p:nvGraphicFramePr>
        <p:xfrm>
          <a:off x="1752600" y="2024064"/>
          <a:ext cx="8839200" cy="2357437"/>
        </p:xfrm>
        <a:graphic>
          <a:graphicData uri="http://schemas.openxmlformats.org/presentationml/2006/ole">
            <mc:AlternateContent xmlns:mc="http://schemas.openxmlformats.org/markup-compatibility/2006">
              <mc:Choice xmlns:v="urn:schemas-microsoft-com:vml" Requires="v">
                <p:oleObj spid="_x0000_s5140" name="Image bitmap" r:id="rId4" imgW="7144747" imgH="1905266" progId="Paint.Picture">
                  <p:embed/>
                </p:oleObj>
              </mc:Choice>
              <mc:Fallback>
                <p:oleObj name="Image bitmap" r:id="rId4" imgW="7144747" imgH="190526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024064"/>
                        <a:ext cx="8839200" cy="2357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47549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676401" y="304800"/>
            <a:ext cx="8943975" cy="1143000"/>
          </a:xfrm>
          <a:ln/>
        </p:spPr>
        <p:txBody>
          <a:bodyPr/>
          <a:lstStyle/>
          <a:p>
            <a:r>
              <a:rPr lang="fr-FR" sz="3200"/>
              <a:t>Le rouge : une couleur transgressive pour rajeunir l’image de Badoit</a:t>
            </a:r>
          </a:p>
        </p:txBody>
      </p:sp>
      <p:graphicFrame>
        <p:nvGraphicFramePr>
          <p:cNvPr id="242691" name="Object 3"/>
          <p:cNvGraphicFramePr>
            <a:graphicFrameLocks noChangeAspect="1"/>
          </p:cNvGraphicFramePr>
          <p:nvPr/>
        </p:nvGraphicFramePr>
        <p:xfrm>
          <a:off x="2438400" y="2667000"/>
          <a:ext cx="3390900" cy="2800350"/>
        </p:xfrm>
        <a:graphic>
          <a:graphicData uri="http://schemas.openxmlformats.org/presentationml/2006/ole">
            <mc:AlternateContent xmlns:mc="http://schemas.openxmlformats.org/markup-compatibility/2006">
              <mc:Choice xmlns:v="urn:schemas-microsoft-com:vml" Requires="v">
                <p:oleObj spid="_x0000_s6178" name="Image bitmap" r:id="rId4" imgW="3390476" imgH="2800741" progId="Paint.Picture">
                  <p:embed/>
                </p:oleObj>
              </mc:Choice>
              <mc:Fallback>
                <p:oleObj name="Image bitmap" r:id="rId4" imgW="3390476" imgH="280074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667000"/>
                        <a:ext cx="3390900" cy="280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2692" name="Object 4"/>
          <p:cNvGraphicFramePr>
            <a:graphicFrameLocks noChangeAspect="1"/>
          </p:cNvGraphicFramePr>
          <p:nvPr/>
        </p:nvGraphicFramePr>
        <p:xfrm>
          <a:off x="6477000" y="2133601"/>
          <a:ext cx="2476500" cy="3190875"/>
        </p:xfrm>
        <a:graphic>
          <a:graphicData uri="http://schemas.openxmlformats.org/presentationml/2006/ole">
            <mc:AlternateContent xmlns:mc="http://schemas.openxmlformats.org/markup-compatibility/2006">
              <mc:Choice xmlns:v="urn:schemas-microsoft-com:vml" Requires="v">
                <p:oleObj spid="_x0000_s6179" name="Image bitmap" r:id="rId6" imgW="2476190" imgH="3191320" progId="Paint.Picture">
                  <p:embed/>
                </p:oleObj>
              </mc:Choice>
              <mc:Fallback>
                <p:oleObj name="Image bitmap" r:id="rId6" imgW="2476190" imgH="319132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2133601"/>
                        <a:ext cx="2476500" cy="319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604532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1992313" y="0"/>
            <a:ext cx="8458200" cy="1143000"/>
          </a:xfrm>
          <a:ln/>
        </p:spPr>
        <p:txBody>
          <a:bodyPr/>
          <a:lstStyle/>
          <a:p>
            <a:r>
              <a:rPr lang="fr-FR"/>
              <a:t>Un exemple : les couleurs</a:t>
            </a:r>
          </a:p>
        </p:txBody>
      </p:sp>
      <p:sp>
        <p:nvSpPr>
          <p:cNvPr id="244739" name="Rectangle 3"/>
          <p:cNvSpPr>
            <a:spLocks noGrp="1" noChangeArrowheads="1"/>
          </p:cNvSpPr>
          <p:nvPr>
            <p:ph type="body" idx="1"/>
          </p:nvPr>
        </p:nvSpPr>
        <p:spPr>
          <a:xfrm>
            <a:off x="1919289" y="1341438"/>
            <a:ext cx="8497887" cy="5516562"/>
          </a:xfrm>
          <a:ln/>
        </p:spPr>
        <p:txBody>
          <a:bodyPr/>
          <a:lstStyle/>
          <a:p>
            <a:pPr>
              <a:lnSpc>
                <a:spcPct val="90000"/>
              </a:lnSpc>
            </a:pPr>
            <a:r>
              <a:rPr lang="fr-FR" sz="3600"/>
              <a:t>Couleurs et perceptions :</a:t>
            </a:r>
          </a:p>
          <a:p>
            <a:pPr lvl="1">
              <a:lnSpc>
                <a:spcPct val="90000"/>
              </a:lnSpc>
            </a:pPr>
            <a:r>
              <a:rPr lang="fr-FR"/>
              <a:t>Une superficie bleue apparaît plus petite qu’une superficie jaune identique</a:t>
            </a:r>
          </a:p>
          <a:p>
            <a:pPr lvl="1">
              <a:lnSpc>
                <a:spcPct val="90000"/>
              </a:lnSpc>
            </a:pPr>
            <a:r>
              <a:rPr lang="fr-FR"/>
              <a:t>Une caisse de couleur sombre semble plus lourde qu’une caisse de couleur claire ou délavée</a:t>
            </a:r>
          </a:p>
          <a:p>
            <a:pPr lvl="1">
              <a:lnSpc>
                <a:spcPct val="90000"/>
              </a:lnSpc>
            </a:pPr>
            <a:r>
              <a:rPr lang="fr-FR"/>
              <a:t>La température perçue d’une pièce dépend de la couleur des murs</a:t>
            </a:r>
          </a:p>
          <a:p>
            <a:pPr lvl="1">
              <a:lnSpc>
                <a:spcPct val="90000"/>
              </a:lnSpc>
            </a:pPr>
            <a:r>
              <a:rPr lang="fr-FR"/>
              <a:t>Le temps passe plus vite dans une pièce aux couleurs chaudes :</a:t>
            </a:r>
          </a:p>
          <a:p>
            <a:pPr lvl="2">
              <a:lnSpc>
                <a:spcPct val="90000"/>
              </a:lnSpc>
            </a:pPr>
            <a:r>
              <a:rPr lang="fr-FR"/>
              <a:t>Le temps d’occupation des toilettes est plus faible dans un environnement bordeaux que dans un environnement lavande</a:t>
            </a:r>
          </a:p>
          <a:p>
            <a:pPr lvl="2">
              <a:lnSpc>
                <a:spcPct val="90000"/>
              </a:lnSpc>
            </a:pPr>
            <a:endParaRPr lang="fr-FR"/>
          </a:p>
        </p:txBody>
      </p:sp>
    </p:spTree>
    <p:extLst>
      <p:ext uri="{BB962C8B-B14F-4D97-AF65-F5344CB8AC3E}">
        <p14:creationId xmlns:p14="http://schemas.microsoft.com/office/powerpoint/2010/main" val="2325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 calcmode="lin" valueType="num">
                                      <p:cBhvr additive="base">
                                        <p:cTn id="7" dur="500" fill="hold"/>
                                        <p:tgtEl>
                                          <p:spTgt spid="244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4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4739">
                                            <p:txEl>
                                              <p:pRg st="1" end="1"/>
                                            </p:txEl>
                                          </p:spTgt>
                                        </p:tgtEl>
                                        <p:attrNameLst>
                                          <p:attrName>style.visibility</p:attrName>
                                        </p:attrNameLst>
                                      </p:cBhvr>
                                      <p:to>
                                        <p:strVal val="visible"/>
                                      </p:to>
                                    </p:set>
                                    <p:anim calcmode="lin" valueType="num">
                                      <p:cBhvr additive="base">
                                        <p:cTn id="13" dur="500" fill="hold"/>
                                        <p:tgtEl>
                                          <p:spTgt spid="2447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4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4739">
                                            <p:txEl>
                                              <p:pRg st="2" end="2"/>
                                            </p:txEl>
                                          </p:spTgt>
                                        </p:tgtEl>
                                        <p:attrNameLst>
                                          <p:attrName>style.visibility</p:attrName>
                                        </p:attrNameLst>
                                      </p:cBhvr>
                                      <p:to>
                                        <p:strVal val="visible"/>
                                      </p:to>
                                    </p:set>
                                    <p:anim calcmode="lin" valueType="num">
                                      <p:cBhvr additive="base">
                                        <p:cTn id="19" dur="500" fill="hold"/>
                                        <p:tgtEl>
                                          <p:spTgt spid="2447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47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4739">
                                            <p:txEl>
                                              <p:pRg st="3" end="3"/>
                                            </p:txEl>
                                          </p:spTgt>
                                        </p:tgtEl>
                                        <p:attrNameLst>
                                          <p:attrName>style.visibility</p:attrName>
                                        </p:attrNameLst>
                                      </p:cBhvr>
                                      <p:to>
                                        <p:strVal val="visible"/>
                                      </p:to>
                                    </p:set>
                                    <p:anim calcmode="lin" valueType="num">
                                      <p:cBhvr additive="base">
                                        <p:cTn id="25" dur="500" fill="hold"/>
                                        <p:tgtEl>
                                          <p:spTgt spid="2447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47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4739">
                                            <p:txEl>
                                              <p:pRg st="4" end="4"/>
                                            </p:txEl>
                                          </p:spTgt>
                                        </p:tgtEl>
                                        <p:attrNameLst>
                                          <p:attrName>style.visibility</p:attrName>
                                        </p:attrNameLst>
                                      </p:cBhvr>
                                      <p:to>
                                        <p:strVal val="visible"/>
                                      </p:to>
                                    </p:set>
                                    <p:anim calcmode="lin" valueType="num">
                                      <p:cBhvr additive="base">
                                        <p:cTn id="31" dur="500" fill="hold"/>
                                        <p:tgtEl>
                                          <p:spTgt spid="2447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4739">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4739">
                                            <p:txEl>
                                              <p:pRg st="5" end="5"/>
                                            </p:txEl>
                                          </p:spTgt>
                                        </p:tgtEl>
                                        <p:attrNameLst>
                                          <p:attrName>style.visibility</p:attrName>
                                        </p:attrNameLst>
                                      </p:cBhvr>
                                      <p:to>
                                        <p:strVal val="visible"/>
                                      </p:to>
                                    </p:set>
                                    <p:anim calcmode="lin" valueType="num">
                                      <p:cBhvr additive="base">
                                        <p:cTn id="35" dur="500" fill="hold"/>
                                        <p:tgtEl>
                                          <p:spTgt spid="24473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447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bldLvl="2"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2057401" y="617538"/>
            <a:ext cx="8410575" cy="1143000"/>
          </a:xfrm>
          <a:ln/>
        </p:spPr>
        <p:txBody>
          <a:bodyPr/>
          <a:lstStyle/>
          <a:p>
            <a:r>
              <a:rPr lang="fr-FR"/>
              <a:t>Un exemple : les couleurs</a:t>
            </a:r>
          </a:p>
        </p:txBody>
      </p:sp>
      <p:sp>
        <p:nvSpPr>
          <p:cNvPr id="245763" name="Rectangle 3"/>
          <p:cNvSpPr>
            <a:spLocks noGrp="1" noChangeArrowheads="1"/>
          </p:cNvSpPr>
          <p:nvPr>
            <p:ph type="body" idx="1"/>
          </p:nvPr>
        </p:nvSpPr>
        <p:spPr>
          <a:xfrm>
            <a:off x="2514600" y="2017713"/>
            <a:ext cx="7964488" cy="4114800"/>
          </a:xfrm>
          <a:ln/>
        </p:spPr>
        <p:txBody>
          <a:bodyPr/>
          <a:lstStyle/>
          <a:p>
            <a:r>
              <a:rPr lang="fr-FR" sz="3600"/>
              <a:t>Couleurs et stimulations :</a:t>
            </a:r>
          </a:p>
          <a:p>
            <a:pPr lvl="1"/>
            <a:r>
              <a:rPr lang="fr-FR"/>
              <a:t>Les grandes longueurs d’onde (rouge) excitent plus que les longueurs d’onde courtes (vert, bleu):</a:t>
            </a:r>
          </a:p>
          <a:p>
            <a:pPr lvl="2"/>
            <a:r>
              <a:rPr lang="fr-FR"/>
              <a:t>les joueurs de casino prennent plus de risques dans les salles de casino rouges</a:t>
            </a:r>
          </a:p>
          <a:p>
            <a:pPr lvl="1"/>
            <a:r>
              <a:rPr lang="fr-FR"/>
              <a:t>Le rouge induit davantage d’anxiété que le vert</a:t>
            </a:r>
          </a:p>
        </p:txBody>
      </p:sp>
    </p:spTree>
    <p:extLst>
      <p:ext uri="{BB962C8B-B14F-4D97-AF65-F5344CB8AC3E}">
        <p14:creationId xmlns:p14="http://schemas.microsoft.com/office/powerpoint/2010/main" val="112305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 calcmode="lin" valueType="num">
                                      <p:cBhvr additive="base">
                                        <p:cTn id="7" dur="500" fill="hold"/>
                                        <p:tgtEl>
                                          <p:spTgt spid="245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63">
                                            <p:txEl>
                                              <p:pRg st="1" end="1"/>
                                            </p:txEl>
                                          </p:spTgt>
                                        </p:tgtEl>
                                        <p:attrNameLst>
                                          <p:attrName>style.visibility</p:attrName>
                                        </p:attrNameLst>
                                      </p:cBhvr>
                                      <p:to>
                                        <p:strVal val="visible"/>
                                      </p:to>
                                    </p:set>
                                    <p:anim calcmode="lin" valueType="num">
                                      <p:cBhvr additive="base">
                                        <p:cTn id="13" dur="500" fill="hold"/>
                                        <p:tgtEl>
                                          <p:spTgt spid="2457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6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5763">
                                            <p:txEl>
                                              <p:pRg st="2" end="2"/>
                                            </p:txEl>
                                          </p:spTgt>
                                        </p:tgtEl>
                                        <p:attrNameLst>
                                          <p:attrName>style.visibility</p:attrName>
                                        </p:attrNameLst>
                                      </p:cBhvr>
                                      <p:to>
                                        <p:strVal val="visible"/>
                                      </p:to>
                                    </p:set>
                                    <p:anim calcmode="lin" valueType="num">
                                      <p:cBhvr additive="base">
                                        <p:cTn id="17" dur="500" fill="hold"/>
                                        <p:tgtEl>
                                          <p:spTgt spid="245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57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45763">
                                            <p:txEl>
                                              <p:pRg st="3" end="3"/>
                                            </p:txEl>
                                          </p:spTgt>
                                        </p:tgtEl>
                                        <p:attrNameLst>
                                          <p:attrName>style.visibility</p:attrName>
                                        </p:attrNameLst>
                                      </p:cBhvr>
                                      <p:to>
                                        <p:strVal val="visible"/>
                                      </p:to>
                                    </p:set>
                                    <p:anim calcmode="lin" valueType="num">
                                      <p:cBhvr additive="base">
                                        <p:cTn id="23" dur="500" fill="hold"/>
                                        <p:tgtEl>
                                          <p:spTgt spid="24576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457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bldLvl="2"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ln/>
        </p:spPr>
        <p:txBody>
          <a:bodyPr/>
          <a:lstStyle/>
          <a:p>
            <a:r>
              <a:rPr lang="fr-FR"/>
              <a:t>f) Évaluation post-achat</a:t>
            </a:r>
            <a:endParaRPr lang="en-US"/>
          </a:p>
        </p:txBody>
      </p:sp>
      <p:sp>
        <p:nvSpPr>
          <p:cNvPr id="246787" name="Rectangle 3"/>
          <p:cNvSpPr>
            <a:spLocks noGrp="1" noChangeArrowheads="1"/>
          </p:cNvSpPr>
          <p:nvPr>
            <p:ph type="body" idx="1"/>
          </p:nvPr>
        </p:nvSpPr>
        <p:spPr>
          <a:xfrm>
            <a:off x="1992314" y="2017714"/>
            <a:ext cx="8486775" cy="725487"/>
          </a:xfrm>
          <a:noFill/>
          <a:ln>
            <a:noFill/>
          </a:ln>
        </p:spPr>
        <p:txBody>
          <a:bodyPr/>
          <a:lstStyle/>
          <a:p>
            <a:r>
              <a:rPr lang="fr-FR"/>
              <a:t>Évaluation des conséquences de l’achat :</a:t>
            </a:r>
          </a:p>
        </p:txBody>
      </p:sp>
      <p:sp>
        <p:nvSpPr>
          <p:cNvPr id="246788" name="Text Box 4"/>
          <p:cNvSpPr txBox="1">
            <a:spLocks noChangeArrowheads="1"/>
          </p:cNvSpPr>
          <p:nvPr/>
        </p:nvSpPr>
        <p:spPr bwMode="auto">
          <a:xfrm>
            <a:off x="5105400" y="3124201"/>
            <a:ext cx="2895600" cy="466725"/>
          </a:xfrm>
          <a:prstGeom prst="rect">
            <a:avLst/>
          </a:prstGeom>
          <a:solidFill>
            <a:srgbClr val="EAEAEA"/>
          </a:solidFill>
          <a:ln w="9525">
            <a:solidFill>
              <a:schemeClr val="tx1"/>
            </a:solidFill>
            <a:miter lim="800000"/>
            <a:headEnd/>
            <a:tailEnd/>
          </a:ln>
          <a:effectLst/>
        </p:spPr>
        <p:txBody>
          <a:bodyPr>
            <a:spAutoFit/>
          </a:bodyPr>
          <a:lstStyle/>
          <a:p>
            <a:pPr algn="ctr">
              <a:spcBef>
                <a:spcPct val="50000"/>
              </a:spcBef>
            </a:pPr>
            <a:r>
              <a:rPr lang="fr-FR" sz="2400">
                <a:latin typeface="Sylfaen" pitchFamily="18" charset="0"/>
              </a:rPr>
              <a:t>Déception / joie</a:t>
            </a:r>
            <a:endParaRPr lang="en-US" sz="2400">
              <a:latin typeface="Sylfaen" pitchFamily="18" charset="0"/>
            </a:endParaRPr>
          </a:p>
        </p:txBody>
      </p:sp>
      <p:sp>
        <p:nvSpPr>
          <p:cNvPr id="246789" name="Text Box 5"/>
          <p:cNvSpPr txBox="1">
            <a:spLocks noChangeArrowheads="1"/>
          </p:cNvSpPr>
          <p:nvPr/>
        </p:nvSpPr>
        <p:spPr bwMode="auto">
          <a:xfrm>
            <a:off x="5105400" y="5095876"/>
            <a:ext cx="2895600" cy="400110"/>
          </a:xfrm>
          <a:prstGeom prst="rect">
            <a:avLst/>
          </a:prstGeom>
          <a:solidFill>
            <a:srgbClr val="EAEAEA"/>
          </a:solidFill>
          <a:ln w="9525">
            <a:solidFill>
              <a:schemeClr val="tx1"/>
            </a:solidFill>
            <a:miter lim="800000"/>
            <a:headEnd/>
            <a:tailEnd/>
          </a:ln>
          <a:effectLst/>
        </p:spPr>
        <p:txBody>
          <a:bodyPr>
            <a:spAutoFit/>
          </a:bodyPr>
          <a:lstStyle/>
          <a:p>
            <a:pPr algn="ctr">
              <a:spcBef>
                <a:spcPct val="50000"/>
              </a:spcBef>
            </a:pPr>
            <a:r>
              <a:rPr lang="fr-FR" sz="2000" dirty="0">
                <a:latin typeface="Sylfaen" pitchFamily="18" charset="0"/>
              </a:rPr>
              <a:t>Regret / réjouissance</a:t>
            </a:r>
            <a:endParaRPr lang="en-US" sz="2000" dirty="0">
              <a:latin typeface="Sylfaen" pitchFamily="18" charset="0"/>
            </a:endParaRPr>
          </a:p>
        </p:txBody>
      </p:sp>
      <p:sp>
        <p:nvSpPr>
          <p:cNvPr id="246790" name="Text Box 6"/>
          <p:cNvSpPr txBox="1">
            <a:spLocks noChangeArrowheads="1"/>
          </p:cNvSpPr>
          <p:nvPr/>
        </p:nvSpPr>
        <p:spPr bwMode="auto">
          <a:xfrm>
            <a:off x="1752600" y="2819401"/>
            <a:ext cx="2895600" cy="1196975"/>
          </a:xfrm>
          <a:prstGeom prst="rect">
            <a:avLst/>
          </a:prstGeom>
          <a:solidFill>
            <a:srgbClr val="EAEAEA"/>
          </a:solidFill>
          <a:ln w="9525">
            <a:solidFill>
              <a:schemeClr val="tx1"/>
            </a:solidFill>
            <a:miter lim="800000"/>
            <a:headEnd/>
            <a:tailEnd/>
          </a:ln>
          <a:effectLst/>
        </p:spPr>
        <p:txBody>
          <a:bodyPr>
            <a:spAutoFit/>
          </a:bodyPr>
          <a:lstStyle/>
          <a:p>
            <a:pPr algn="ctr">
              <a:spcBef>
                <a:spcPct val="50000"/>
              </a:spcBef>
            </a:pPr>
            <a:r>
              <a:rPr lang="fr-FR" sz="2400">
                <a:latin typeface="Sylfaen" pitchFamily="18" charset="0"/>
              </a:rPr>
              <a:t>Confirmation / disconfirmation des attentes</a:t>
            </a:r>
            <a:endParaRPr lang="en-US" sz="2400">
              <a:latin typeface="Sylfaen" pitchFamily="18" charset="0"/>
            </a:endParaRPr>
          </a:p>
        </p:txBody>
      </p:sp>
      <p:sp>
        <p:nvSpPr>
          <p:cNvPr id="246791" name="Text Box 7"/>
          <p:cNvSpPr txBox="1">
            <a:spLocks noChangeArrowheads="1"/>
          </p:cNvSpPr>
          <p:nvPr/>
        </p:nvSpPr>
        <p:spPr bwMode="auto">
          <a:xfrm>
            <a:off x="1752600" y="4800601"/>
            <a:ext cx="2895600" cy="1196975"/>
          </a:xfrm>
          <a:prstGeom prst="rect">
            <a:avLst/>
          </a:prstGeom>
          <a:solidFill>
            <a:srgbClr val="EAEAEA"/>
          </a:solidFill>
          <a:ln w="9525">
            <a:solidFill>
              <a:schemeClr val="tx1"/>
            </a:solidFill>
            <a:miter lim="800000"/>
            <a:headEnd/>
            <a:tailEnd/>
          </a:ln>
          <a:effectLst/>
        </p:spPr>
        <p:txBody>
          <a:bodyPr>
            <a:spAutoFit/>
          </a:bodyPr>
          <a:lstStyle/>
          <a:p>
            <a:pPr algn="ctr">
              <a:spcBef>
                <a:spcPct val="50000"/>
              </a:spcBef>
            </a:pPr>
            <a:r>
              <a:rPr lang="fr-FR" sz="2400">
                <a:latin typeface="Sylfaen" pitchFamily="18" charset="0"/>
              </a:rPr>
              <a:t>Ecart favorable / défavorable / options rejetées</a:t>
            </a:r>
            <a:endParaRPr lang="en-US" sz="2400">
              <a:latin typeface="Sylfaen" pitchFamily="18" charset="0"/>
            </a:endParaRPr>
          </a:p>
        </p:txBody>
      </p:sp>
      <p:sp>
        <p:nvSpPr>
          <p:cNvPr id="246792" name="Line 8"/>
          <p:cNvSpPr>
            <a:spLocks noChangeShapeType="1"/>
          </p:cNvSpPr>
          <p:nvPr/>
        </p:nvSpPr>
        <p:spPr bwMode="auto">
          <a:xfrm>
            <a:off x="4648200" y="5257800"/>
            <a:ext cx="457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46793" name="Line 9"/>
          <p:cNvSpPr>
            <a:spLocks noChangeShapeType="1"/>
          </p:cNvSpPr>
          <p:nvPr/>
        </p:nvSpPr>
        <p:spPr bwMode="auto">
          <a:xfrm>
            <a:off x="4648200" y="3276600"/>
            <a:ext cx="4572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46794" name="Line 10"/>
          <p:cNvSpPr>
            <a:spLocks noChangeShapeType="1"/>
          </p:cNvSpPr>
          <p:nvPr/>
        </p:nvSpPr>
        <p:spPr bwMode="auto">
          <a:xfrm flipV="1">
            <a:off x="6629400" y="3581400"/>
            <a:ext cx="0" cy="1524000"/>
          </a:xfrm>
          <a:prstGeom prst="line">
            <a:avLst/>
          </a:prstGeom>
          <a:noFill/>
          <a:ln w="9525">
            <a:solidFill>
              <a:schemeClr val="tx1"/>
            </a:solidFill>
            <a:miter lim="800000"/>
            <a:headEnd type="triangle" w="med" len="med"/>
            <a:tailEnd type="triangle" w="med" len="med"/>
          </a:ln>
          <a:effectLst/>
        </p:spPr>
        <p:txBody>
          <a:bodyPr wrap="none"/>
          <a:lstStyle/>
          <a:p>
            <a:endParaRPr lang="fr-FR"/>
          </a:p>
        </p:txBody>
      </p:sp>
      <p:sp>
        <p:nvSpPr>
          <p:cNvPr id="246795" name="Line 11"/>
          <p:cNvSpPr>
            <a:spLocks noChangeShapeType="1"/>
          </p:cNvSpPr>
          <p:nvPr/>
        </p:nvSpPr>
        <p:spPr bwMode="auto">
          <a:xfrm>
            <a:off x="8001000" y="5334000"/>
            <a:ext cx="152400" cy="0"/>
          </a:xfrm>
          <a:prstGeom prst="line">
            <a:avLst/>
          </a:prstGeom>
          <a:noFill/>
          <a:ln w="9525">
            <a:solidFill>
              <a:schemeClr val="tx1"/>
            </a:solidFill>
            <a:miter lim="800000"/>
            <a:headEnd/>
            <a:tailEnd/>
          </a:ln>
          <a:effectLst/>
        </p:spPr>
        <p:txBody>
          <a:bodyPr wrap="none"/>
          <a:lstStyle/>
          <a:p>
            <a:endParaRPr lang="fr-FR"/>
          </a:p>
        </p:txBody>
      </p:sp>
      <p:sp>
        <p:nvSpPr>
          <p:cNvPr id="246796" name="Line 12"/>
          <p:cNvSpPr>
            <a:spLocks noChangeShapeType="1"/>
          </p:cNvSpPr>
          <p:nvPr/>
        </p:nvSpPr>
        <p:spPr bwMode="auto">
          <a:xfrm>
            <a:off x="8001000" y="3352800"/>
            <a:ext cx="152400" cy="0"/>
          </a:xfrm>
          <a:prstGeom prst="line">
            <a:avLst/>
          </a:prstGeom>
          <a:noFill/>
          <a:ln w="9525">
            <a:solidFill>
              <a:schemeClr val="tx1"/>
            </a:solidFill>
            <a:miter lim="800000"/>
            <a:headEnd/>
            <a:tailEnd/>
          </a:ln>
          <a:effectLst/>
        </p:spPr>
        <p:txBody>
          <a:bodyPr wrap="none"/>
          <a:lstStyle/>
          <a:p>
            <a:endParaRPr lang="fr-FR"/>
          </a:p>
        </p:txBody>
      </p:sp>
      <p:sp>
        <p:nvSpPr>
          <p:cNvPr id="246797" name="Line 13"/>
          <p:cNvSpPr>
            <a:spLocks noChangeShapeType="1"/>
          </p:cNvSpPr>
          <p:nvPr/>
        </p:nvSpPr>
        <p:spPr bwMode="auto">
          <a:xfrm>
            <a:off x="8153400" y="3352800"/>
            <a:ext cx="0" cy="1981200"/>
          </a:xfrm>
          <a:prstGeom prst="line">
            <a:avLst/>
          </a:prstGeom>
          <a:noFill/>
          <a:ln w="9525">
            <a:solidFill>
              <a:schemeClr val="tx1"/>
            </a:solidFill>
            <a:miter lim="800000"/>
            <a:headEnd/>
            <a:tailEnd/>
          </a:ln>
          <a:effectLst/>
        </p:spPr>
        <p:txBody>
          <a:bodyPr wrap="none"/>
          <a:lstStyle/>
          <a:p>
            <a:endParaRPr lang="fr-FR"/>
          </a:p>
        </p:txBody>
      </p:sp>
      <p:sp>
        <p:nvSpPr>
          <p:cNvPr id="246798" name="Line 14"/>
          <p:cNvSpPr>
            <a:spLocks noChangeShapeType="1"/>
          </p:cNvSpPr>
          <p:nvPr/>
        </p:nvSpPr>
        <p:spPr bwMode="auto">
          <a:xfrm>
            <a:off x="8153400" y="4343400"/>
            <a:ext cx="381000"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46799" name="Text Box 15"/>
          <p:cNvSpPr txBox="1">
            <a:spLocks noChangeArrowheads="1"/>
          </p:cNvSpPr>
          <p:nvPr/>
        </p:nvSpPr>
        <p:spPr bwMode="auto">
          <a:xfrm>
            <a:off x="8534400" y="3968750"/>
            <a:ext cx="2057400" cy="831850"/>
          </a:xfrm>
          <a:prstGeom prst="rect">
            <a:avLst/>
          </a:prstGeom>
          <a:solidFill>
            <a:srgbClr val="EAEAEA"/>
          </a:solidFill>
          <a:ln w="9525">
            <a:solidFill>
              <a:schemeClr val="tx1"/>
            </a:solidFill>
            <a:miter lim="800000"/>
            <a:headEnd/>
            <a:tailEnd/>
          </a:ln>
          <a:effectLst/>
        </p:spPr>
        <p:txBody>
          <a:bodyPr>
            <a:spAutoFit/>
          </a:bodyPr>
          <a:lstStyle/>
          <a:p>
            <a:pPr algn="ctr">
              <a:spcBef>
                <a:spcPct val="50000"/>
              </a:spcBef>
            </a:pPr>
            <a:r>
              <a:rPr lang="fr-FR" sz="2400">
                <a:latin typeface="Sylfaen" pitchFamily="18" charset="0"/>
              </a:rPr>
              <a:t>Satisfaction / insatisfaction</a:t>
            </a:r>
            <a:endParaRPr lang="en-US" sz="2400">
              <a:latin typeface="Sylfaen" pitchFamily="18" charset="0"/>
            </a:endParaRPr>
          </a:p>
        </p:txBody>
      </p:sp>
    </p:spTree>
    <p:extLst>
      <p:ext uri="{BB962C8B-B14F-4D97-AF65-F5344CB8AC3E}">
        <p14:creationId xmlns:p14="http://schemas.microsoft.com/office/powerpoint/2010/main" val="6717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7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67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67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67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6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7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67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7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6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animBg="1"/>
      <p:bldP spid="246789" grpId="0" animBg="1"/>
      <p:bldP spid="246790" grpId="0" animBg="1"/>
      <p:bldP spid="246791" grpId="0" animBg="1"/>
      <p:bldP spid="246792" grpId="0" animBg="1"/>
      <p:bldP spid="246793" grpId="0" animBg="1"/>
      <p:bldP spid="246794" grpId="0" animBg="1"/>
      <p:bldP spid="246797" grpId="0" animBg="1"/>
      <p:bldP spid="246798" grpId="0" animBg="1"/>
      <p:bldP spid="2467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endParaRPr lang="fr-FR"/>
          </a:p>
        </p:txBody>
      </p:sp>
      <p:sp>
        <p:nvSpPr>
          <p:cNvPr id="235523" name="Rectangle 3"/>
          <p:cNvSpPr>
            <a:spLocks noChangeArrowheads="1"/>
          </p:cNvSpPr>
          <p:nvPr/>
        </p:nvSpPr>
        <p:spPr bwMode="auto">
          <a:xfrm>
            <a:off x="4648200" y="6248400"/>
            <a:ext cx="2895600" cy="457200"/>
          </a:xfrm>
          <a:prstGeom prst="rect">
            <a:avLst/>
          </a:prstGeom>
          <a:noFill/>
          <a:ln w="12700">
            <a:noFill/>
            <a:miter lim="800000"/>
            <a:headEnd/>
            <a:tailEnd/>
          </a:ln>
          <a:effectLst/>
        </p:spPr>
        <p:txBody>
          <a:bodyPr wrap="none" anchor="ctr"/>
          <a:lstStyle/>
          <a:p>
            <a:endParaRPr lang="fr-FR"/>
          </a:p>
        </p:txBody>
      </p:sp>
      <p:sp>
        <p:nvSpPr>
          <p:cNvPr id="235524" name="Rectangle 4"/>
          <p:cNvSpPr>
            <a:spLocks noGrp="1" noChangeArrowheads="1"/>
          </p:cNvSpPr>
          <p:nvPr>
            <p:ph type="title"/>
          </p:nvPr>
        </p:nvSpPr>
        <p:spPr>
          <a:ln w="12700"/>
        </p:spPr>
        <p:txBody>
          <a:bodyPr vert="horz" lIns="90488" tIns="44450" rIns="90488" bIns="44450" rtlCol="0" anchor="ctr">
            <a:normAutofit/>
          </a:bodyPr>
          <a:lstStyle/>
          <a:p>
            <a:r>
              <a:rPr lang="fr-FR" sz="3600">
                <a:latin typeface="Eras Bold ITC" pitchFamily="34" charset="0"/>
              </a:rPr>
              <a:t>Les différents rôles dans une situation d’achat</a:t>
            </a:r>
          </a:p>
        </p:txBody>
      </p:sp>
      <p:grpSp>
        <p:nvGrpSpPr>
          <p:cNvPr id="235525" name="Group 5"/>
          <p:cNvGrpSpPr>
            <a:grpSpLocks/>
          </p:cNvGrpSpPr>
          <p:nvPr/>
        </p:nvGrpSpPr>
        <p:grpSpPr bwMode="auto">
          <a:xfrm>
            <a:off x="3048000" y="1772055"/>
            <a:ext cx="6553200" cy="3810000"/>
            <a:chOff x="960" y="1104"/>
            <a:chExt cx="4128" cy="2400"/>
          </a:xfrm>
        </p:grpSpPr>
        <p:sp>
          <p:nvSpPr>
            <p:cNvPr id="235526" name="Oval 6"/>
            <p:cNvSpPr>
              <a:spLocks noChangeArrowheads="1"/>
            </p:cNvSpPr>
            <p:nvPr/>
          </p:nvSpPr>
          <p:spPr bwMode="auto">
            <a:xfrm>
              <a:off x="2640" y="1968"/>
              <a:ext cx="864" cy="720"/>
            </a:xfrm>
            <a:prstGeom prst="ellipse">
              <a:avLst/>
            </a:prstGeom>
            <a:solidFill>
              <a:schemeClr val="bg2"/>
            </a:solidFill>
            <a:ln w="12700">
              <a:solidFill>
                <a:schemeClr val="tx1"/>
              </a:solidFill>
              <a:round/>
              <a:headEnd/>
              <a:tailEnd/>
            </a:ln>
            <a:effectLst/>
          </p:spPr>
          <p:txBody>
            <a:bodyPr wrap="none" anchor="ctr"/>
            <a:lstStyle/>
            <a:p>
              <a:pPr algn="ctr" eaLnBrk="0" hangingPunct="0"/>
              <a:r>
                <a:rPr lang="fr-FR" sz="2400">
                  <a:latin typeface="Eras Demi ITC" pitchFamily="34" charset="0"/>
                </a:rPr>
                <a:t>Décideur</a:t>
              </a:r>
            </a:p>
          </p:txBody>
        </p:sp>
        <p:sp>
          <p:nvSpPr>
            <p:cNvPr id="235527" name="Rectangle 7"/>
            <p:cNvSpPr>
              <a:spLocks noChangeArrowheads="1"/>
            </p:cNvSpPr>
            <p:nvPr/>
          </p:nvSpPr>
          <p:spPr bwMode="auto">
            <a:xfrm>
              <a:off x="2736" y="1104"/>
              <a:ext cx="768" cy="432"/>
            </a:xfrm>
            <a:prstGeom prst="rect">
              <a:avLst/>
            </a:prstGeom>
            <a:solidFill>
              <a:schemeClr val="accent1">
                <a:lumMod val="20000"/>
                <a:lumOff val="80000"/>
              </a:schemeClr>
            </a:solidFill>
            <a:ln w="12700">
              <a:solidFill>
                <a:schemeClr val="tx1"/>
              </a:solidFill>
              <a:miter lim="800000"/>
              <a:headEnd/>
              <a:tailEnd/>
            </a:ln>
            <a:effectLst/>
          </p:spPr>
          <p:txBody>
            <a:bodyPr wrap="none" anchor="ctr"/>
            <a:lstStyle/>
            <a:p>
              <a:pPr algn="ctr" eaLnBrk="0" hangingPunct="0"/>
              <a:r>
                <a:rPr lang="fr-FR" sz="2400">
                  <a:latin typeface="Eras Demi ITC" pitchFamily="34" charset="0"/>
                </a:rPr>
                <a:t>Initiateur</a:t>
              </a:r>
            </a:p>
          </p:txBody>
        </p:sp>
        <p:sp>
          <p:nvSpPr>
            <p:cNvPr id="235528" name="Rectangle 8"/>
            <p:cNvSpPr>
              <a:spLocks noChangeArrowheads="1"/>
            </p:cNvSpPr>
            <p:nvPr/>
          </p:nvSpPr>
          <p:spPr bwMode="auto">
            <a:xfrm>
              <a:off x="960" y="1632"/>
              <a:ext cx="1104" cy="384"/>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fr-FR" sz="2400" dirty="0">
                  <a:latin typeface="Eras Demi ITC" pitchFamily="34" charset="0"/>
                </a:rPr>
                <a:t>Prescripteur</a:t>
              </a:r>
            </a:p>
          </p:txBody>
        </p:sp>
        <p:sp>
          <p:nvSpPr>
            <p:cNvPr id="235529" name="Rectangle 9"/>
            <p:cNvSpPr>
              <a:spLocks noChangeArrowheads="1"/>
            </p:cNvSpPr>
            <p:nvPr/>
          </p:nvSpPr>
          <p:spPr bwMode="auto">
            <a:xfrm>
              <a:off x="3984" y="2448"/>
              <a:ext cx="960" cy="336"/>
            </a:xfrm>
            <a:prstGeom prst="rect">
              <a:avLst/>
            </a:prstGeom>
            <a:solidFill>
              <a:schemeClr val="accent3">
                <a:lumMod val="20000"/>
                <a:lumOff val="80000"/>
              </a:schemeClr>
            </a:solidFill>
            <a:ln w="12700">
              <a:solidFill>
                <a:schemeClr val="tx1"/>
              </a:solidFill>
              <a:miter lim="800000"/>
              <a:headEnd/>
              <a:tailEnd/>
            </a:ln>
            <a:effectLst/>
          </p:spPr>
          <p:txBody>
            <a:bodyPr wrap="none" anchor="ctr"/>
            <a:lstStyle/>
            <a:p>
              <a:pPr algn="ctr" eaLnBrk="0" hangingPunct="0"/>
              <a:r>
                <a:rPr lang="fr-FR" sz="2400">
                  <a:latin typeface="Eras Demi ITC" pitchFamily="34" charset="0"/>
                </a:rPr>
                <a:t>Acheteur</a:t>
              </a:r>
            </a:p>
          </p:txBody>
        </p:sp>
        <p:sp>
          <p:nvSpPr>
            <p:cNvPr id="235530" name="Rectangle 10"/>
            <p:cNvSpPr>
              <a:spLocks noChangeArrowheads="1"/>
            </p:cNvSpPr>
            <p:nvPr/>
          </p:nvSpPr>
          <p:spPr bwMode="auto">
            <a:xfrm>
              <a:off x="2640" y="3168"/>
              <a:ext cx="960" cy="336"/>
            </a:xfrm>
            <a:prstGeom prst="rect">
              <a:avLst/>
            </a:prstGeom>
            <a:solidFill>
              <a:schemeClr val="accent4">
                <a:lumMod val="20000"/>
                <a:lumOff val="80000"/>
              </a:schemeClr>
            </a:solidFill>
            <a:ln w="12700">
              <a:solidFill>
                <a:schemeClr val="tx1"/>
              </a:solidFill>
              <a:miter lim="800000"/>
              <a:headEnd/>
              <a:tailEnd/>
            </a:ln>
            <a:effectLst/>
          </p:spPr>
          <p:txBody>
            <a:bodyPr wrap="none" anchor="ctr"/>
            <a:lstStyle/>
            <a:p>
              <a:pPr algn="ctr" eaLnBrk="0" hangingPunct="0"/>
              <a:r>
                <a:rPr lang="fr-FR" sz="2400">
                  <a:latin typeface="Eras Demi ITC" pitchFamily="34" charset="0"/>
                </a:rPr>
                <a:t>Utilisateur</a:t>
              </a:r>
            </a:p>
          </p:txBody>
        </p:sp>
        <p:sp>
          <p:nvSpPr>
            <p:cNvPr id="235531" name="Rectangle 11"/>
            <p:cNvSpPr>
              <a:spLocks noChangeArrowheads="1"/>
            </p:cNvSpPr>
            <p:nvPr/>
          </p:nvSpPr>
          <p:spPr bwMode="auto">
            <a:xfrm>
              <a:off x="1008" y="2544"/>
              <a:ext cx="960" cy="336"/>
            </a:xfrm>
            <a:prstGeom prst="rect">
              <a:avLst/>
            </a:prstGeom>
            <a:solidFill>
              <a:schemeClr val="accent5">
                <a:lumMod val="20000"/>
                <a:lumOff val="80000"/>
              </a:schemeClr>
            </a:solidFill>
            <a:ln w="12700">
              <a:solidFill>
                <a:schemeClr val="tx1"/>
              </a:solidFill>
              <a:miter lim="800000"/>
              <a:headEnd/>
              <a:tailEnd/>
            </a:ln>
            <a:effectLst/>
          </p:spPr>
          <p:txBody>
            <a:bodyPr wrap="none" anchor="ctr"/>
            <a:lstStyle/>
            <a:p>
              <a:pPr algn="ctr" eaLnBrk="0" hangingPunct="0"/>
              <a:r>
                <a:rPr lang="fr-FR" sz="2400">
                  <a:latin typeface="Eras Demi ITC" pitchFamily="34" charset="0"/>
                </a:rPr>
                <a:t>Payeur</a:t>
              </a:r>
            </a:p>
          </p:txBody>
        </p:sp>
        <p:sp>
          <p:nvSpPr>
            <p:cNvPr id="235532" name="Rectangle 12"/>
            <p:cNvSpPr>
              <a:spLocks noChangeArrowheads="1"/>
            </p:cNvSpPr>
            <p:nvPr/>
          </p:nvSpPr>
          <p:spPr bwMode="auto">
            <a:xfrm>
              <a:off x="4032" y="1584"/>
              <a:ext cx="1056" cy="336"/>
            </a:xfrm>
            <a:prstGeom prst="rect">
              <a:avLst/>
            </a:prstGeom>
            <a:solidFill>
              <a:schemeClr val="accent2">
                <a:lumMod val="20000"/>
                <a:lumOff val="80000"/>
              </a:schemeClr>
            </a:solidFill>
            <a:ln w="12700">
              <a:solidFill>
                <a:schemeClr val="tx1"/>
              </a:solidFill>
              <a:miter lim="800000"/>
              <a:headEnd/>
              <a:tailEnd/>
            </a:ln>
            <a:effectLst/>
          </p:spPr>
          <p:txBody>
            <a:bodyPr wrap="none" anchor="ctr"/>
            <a:lstStyle/>
            <a:p>
              <a:pPr algn="ctr" eaLnBrk="0" hangingPunct="0"/>
              <a:r>
                <a:rPr lang="fr-FR" sz="2400">
                  <a:latin typeface="Eras Demi ITC" pitchFamily="34" charset="0"/>
                </a:rPr>
                <a:t>Informateur</a:t>
              </a:r>
            </a:p>
          </p:txBody>
        </p:sp>
        <p:sp>
          <p:nvSpPr>
            <p:cNvPr id="235533" name="AutoShape 13"/>
            <p:cNvSpPr>
              <a:spLocks noChangeArrowheads="1"/>
            </p:cNvSpPr>
            <p:nvPr/>
          </p:nvSpPr>
          <p:spPr bwMode="auto">
            <a:xfrm rot="-13119588">
              <a:off x="2256" y="2448"/>
              <a:ext cx="384" cy="384"/>
            </a:xfrm>
            <a:prstGeom prst="rightArrow">
              <a:avLst>
                <a:gd name="adj1" fmla="val 50000"/>
                <a:gd name="adj2" fmla="val 25000"/>
              </a:avLst>
            </a:prstGeom>
            <a:solidFill>
              <a:schemeClr val="accent5">
                <a:lumMod val="20000"/>
                <a:lumOff val="80000"/>
              </a:schemeClr>
            </a:solidFill>
            <a:ln w="12700">
              <a:solidFill>
                <a:schemeClr val="tx1"/>
              </a:solidFill>
              <a:miter lim="800000"/>
              <a:headEnd/>
              <a:tailEnd/>
            </a:ln>
            <a:effectLst/>
          </p:spPr>
          <p:txBody>
            <a:bodyPr wrap="none" anchor="ctr"/>
            <a:lstStyle/>
            <a:p>
              <a:endParaRPr lang="fr-FR"/>
            </a:p>
          </p:txBody>
        </p:sp>
        <p:sp>
          <p:nvSpPr>
            <p:cNvPr id="235534" name="AutoShape 14"/>
            <p:cNvSpPr>
              <a:spLocks noChangeArrowheads="1"/>
            </p:cNvSpPr>
            <p:nvPr/>
          </p:nvSpPr>
          <p:spPr bwMode="auto">
            <a:xfrm rot="-8391067">
              <a:off x="2256" y="1776"/>
              <a:ext cx="384" cy="384"/>
            </a:xfrm>
            <a:prstGeom prst="rightArrow">
              <a:avLst>
                <a:gd name="adj1" fmla="val 50000"/>
                <a:gd name="adj2" fmla="val 25000"/>
              </a:avLst>
            </a:prstGeom>
            <a:solidFill>
              <a:schemeClr val="accent6">
                <a:lumMod val="20000"/>
                <a:lumOff val="80000"/>
              </a:schemeClr>
            </a:solidFill>
            <a:ln w="12700">
              <a:solidFill>
                <a:schemeClr val="tx1"/>
              </a:solidFill>
              <a:miter lim="800000"/>
              <a:headEnd/>
              <a:tailEnd/>
            </a:ln>
            <a:effectLst/>
          </p:spPr>
          <p:txBody>
            <a:bodyPr wrap="none" anchor="ctr"/>
            <a:lstStyle/>
            <a:p>
              <a:endParaRPr lang="fr-FR"/>
            </a:p>
          </p:txBody>
        </p:sp>
        <p:sp>
          <p:nvSpPr>
            <p:cNvPr id="235535" name="AutoShape 15"/>
            <p:cNvSpPr>
              <a:spLocks noChangeArrowheads="1"/>
            </p:cNvSpPr>
            <p:nvPr/>
          </p:nvSpPr>
          <p:spPr bwMode="auto">
            <a:xfrm rot="-5400000">
              <a:off x="2880" y="1536"/>
              <a:ext cx="384" cy="384"/>
            </a:xfrm>
            <a:prstGeom prst="rightArrow">
              <a:avLst>
                <a:gd name="adj1" fmla="val 50000"/>
                <a:gd name="adj2" fmla="val 25000"/>
              </a:avLst>
            </a:prstGeom>
            <a:solidFill>
              <a:schemeClr val="accent1">
                <a:lumMod val="20000"/>
                <a:lumOff val="80000"/>
              </a:schemeClr>
            </a:solidFill>
            <a:ln w="12700">
              <a:solidFill>
                <a:schemeClr val="tx1"/>
              </a:solidFill>
              <a:miter lim="800000"/>
              <a:headEnd/>
              <a:tailEnd/>
            </a:ln>
            <a:effectLst/>
          </p:spPr>
          <p:txBody>
            <a:bodyPr wrap="none" anchor="ctr"/>
            <a:lstStyle/>
            <a:p>
              <a:endParaRPr lang="fr-FR"/>
            </a:p>
          </p:txBody>
        </p:sp>
        <p:sp>
          <p:nvSpPr>
            <p:cNvPr id="235536" name="AutoShape 16"/>
            <p:cNvSpPr>
              <a:spLocks noChangeArrowheads="1"/>
            </p:cNvSpPr>
            <p:nvPr/>
          </p:nvSpPr>
          <p:spPr bwMode="auto">
            <a:xfrm rot="5400000">
              <a:off x="2880" y="2736"/>
              <a:ext cx="384" cy="384"/>
            </a:xfrm>
            <a:prstGeom prst="rightArrow">
              <a:avLst>
                <a:gd name="adj1" fmla="val 50000"/>
                <a:gd name="adj2" fmla="val 25000"/>
              </a:avLst>
            </a:prstGeom>
            <a:solidFill>
              <a:schemeClr val="accent4">
                <a:lumMod val="20000"/>
                <a:lumOff val="80000"/>
              </a:schemeClr>
            </a:solidFill>
            <a:ln w="12700">
              <a:solidFill>
                <a:schemeClr val="tx1"/>
              </a:solidFill>
              <a:miter lim="800000"/>
              <a:headEnd/>
              <a:tailEnd/>
            </a:ln>
            <a:effectLst/>
          </p:spPr>
          <p:txBody>
            <a:bodyPr wrap="none" anchor="ctr"/>
            <a:lstStyle/>
            <a:p>
              <a:endParaRPr lang="fr-FR"/>
            </a:p>
          </p:txBody>
        </p:sp>
        <p:sp>
          <p:nvSpPr>
            <p:cNvPr id="235537" name="AutoShape 17"/>
            <p:cNvSpPr>
              <a:spLocks noChangeArrowheads="1"/>
            </p:cNvSpPr>
            <p:nvPr/>
          </p:nvSpPr>
          <p:spPr bwMode="auto">
            <a:xfrm rot="1413136">
              <a:off x="3504" y="2352"/>
              <a:ext cx="384" cy="384"/>
            </a:xfrm>
            <a:prstGeom prst="rightArrow">
              <a:avLst>
                <a:gd name="adj1" fmla="val 50000"/>
                <a:gd name="adj2" fmla="val 25000"/>
              </a:avLst>
            </a:prstGeom>
            <a:solidFill>
              <a:schemeClr val="accent3">
                <a:lumMod val="20000"/>
                <a:lumOff val="80000"/>
              </a:schemeClr>
            </a:solidFill>
            <a:ln w="12700">
              <a:solidFill>
                <a:schemeClr val="tx1"/>
              </a:solidFill>
              <a:miter lim="800000"/>
              <a:headEnd/>
              <a:tailEnd/>
            </a:ln>
            <a:effectLst/>
          </p:spPr>
          <p:txBody>
            <a:bodyPr wrap="none" anchor="ctr"/>
            <a:lstStyle/>
            <a:p>
              <a:endParaRPr lang="fr-FR"/>
            </a:p>
          </p:txBody>
        </p:sp>
        <p:sp>
          <p:nvSpPr>
            <p:cNvPr id="235538" name="AutoShape 18"/>
            <p:cNvSpPr>
              <a:spLocks noChangeArrowheads="1"/>
            </p:cNvSpPr>
            <p:nvPr/>
          </p:nvSpPr>
          <p:spPr bwMode="auto">
            <a:xfrm rot="-2125999">
              <a:off x="3456" y="1728"/>
              <a:ext cx="384" cy="384"/>
            </a:xfrm>
            <a:prstGeom prst="rightArrow">
              <a:avLst>
                <a:gd name="adj1" fmla="val 50000"/>
                <a:gd name="adj2" fmla="val 25000"/>
              </a:avLst>
            </a:prstGeom>
            <a:solidFill>
              <a:schemeClr val="accent2">
                <a:lumMod val="20000"/>
                <a:lumOff val="80000"/>
              </a:schemeClr>
            </a:solidFill>
            <a:ln w="12700">
              <a:solidFill>
                <a:schemeClr val="tx1"/>
              </a:solidFill>
              <a:miter lim="800000"/>
              <a:headEnd/>
              <a:tailEnd/>
            </a:ln>
            <a:effectLst/>
          </p:spPr>
          <p:txBody>
            <a:bodyPr wrap="none" anchor="ctr"/>
            <a:lstStyle/>
            <a:p>
              <a:endParaRPr lang="fr-FR"/>
            </a:p>
          </p:txBody>
        </p:sp>
      </p:grpSp>
    </p:spTree>
    <p:extLst>
      <p:ext uri="{BB962C8B-B14F-4D97-AF65-F5344CB8AC3E}">
        <p14:creationId xmlns:p14="http://schemas.microsoft.com/office/powerpoint/2010/main" val="79895538"/>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ln/>
        </p:spPr>
        <p:txBody>
          <a:bodyPr/>
          <a:lstStyle/>
          <a:p>
            <a:r>
              <a:rPr lang="fr-FR"/>
              <a:t>Conséquences de l’insatisfaction</a:t>
            </a:r>
            <a:endParaRPr lang="en-US"/>
          </a:p>
        </p:txBody>
      </p:sp>
      <p:grpSp>
        <p:nvGrpSpPr>
          <p:cNvPr id="247811" name="Group 3"/>
          <p:cNvGrpSpPr>
            <a:grpSpLocks/>
          </p:cNvGrpSpPr>
          <p:nvPr/>
        </p:nvGrpSpPr>
        <p:grpSpPr bwMode="auto">
          <a:xfrm>
            <a:off x="4191000" y="1676400"/>
            <a:ext cx="2286000" cy="533400"/>
            <a:chOff x="1440" y="912"/>
            <a:chExt cx="1440" cy="336"/>
          </a:xfrm>
        </p:grpSpPr>
        <p:sp>
          <p:nvSpPr>
            <p:cNvPr id="247812" name="Rectangle 4"/>
            <p:cNvSpPr>
              <a:spLocks noChangeArrowheads="1"/>
            </p:cNvSpPr>
            <p:nvPr/>
          </p:nvSpPr>
          <p:spPr bwMode="auto">
            <a:xfrm>
              <a:off x="1440" y="912"/>
              <a:ext cx="1440" cy="336"/>
            </a:xfrm>
            <a:prstGeom prst="rect">
              <a:avLst/>
            </a:prstGeom>
            <a:noFill/>
            <a:ln w="22225">
              <a:noFill/>
              <a:miter lim="800000"/>
              <a:headEnd/>
              <a:tailEnd/>
            </a:ln>
            <a:effectLst/>
          </p:spPr>
          <p:txBody>
            <a:bodyPr wrap="none" anchor="ctr"/>
            <a:lstStyle/>
            <a:p>
              <a:endParaRPr lang="fr-FR"/>
            </a:p>
          </p:txBody>
        </p:sp>
        <p:sp>
          <p:nvSpPr>
            <p:cNvPr id="247813" name="Text Box 5"/>
            <p:cNvSpPr txBox="1">
              <a:spLocks noChangeArrowheads="1"/>
            </p:cNvSpPr>
            <p:nvPr/>
          </p:nvSpPr>
          <p:spPr bwMode="auto">
            <a:xfrm>
              <a:off x="1587" y="938"/>
              <a:ext cx="1197" cy="288"/>
            </a:xfrm>
            <a:prstGeom prst="rect">
              <a:avLst/>
            </a:prstGeom>
            <a:noFill/>
            <a:ln w="9525">
              <a:noFill/>
              <a:miter lim="800000"/>
              <a:headEnd/>
              <a:tailEnd/>
            </a:ln>
            <a:effectLst/>
          </p:spPr>
          <p:txBody>
            <a:bodyPr wrap="none">
              <a:spAutoFit/>
            </a:bodyPr>
            <a:lstStyle/>
            <a:p>
              <a:r>
                <a:rPr lang="fr-FR" sz="2400">
                  <a:latin typeface="Times New Roman" pitchFamily="18" charset="0"/>
                </a:rPr>
                <a:t>Insatisfaction </a:t>
              </a:r>
            </a:p>
          </p:txBody>
        </p:sp>
      </p:grpSp>
      <p:grpSp>
        <p:nvGrpSpPr>
          <p:cNvPr id="247814" name="Group 6"/>
          <p:cNvGrpSpPr>
            <a:grpSpLocks/>
          </p:cNvGrpSpPr>
          <p:nvPr/>
        </p:nvGrpSpPr>
        <p:grpSpPr bwMode="auto">
          <a:xfrm>
            <a:off x="2286001" y="2057400"/>
            <a:ext cx="2697163" cy="838200"/>
            <a:chOff x="240" y="1248"/>
            <a:chExt cx="1699" cy="528"/>
          </a:xfrm>
        </p:grpSpPr>
        <p:grpSp>
          <p:nvGrpSpPr>
            <p:cNvPr id="247815" name="Group 7"/>
            <p:cNvGrpSpPr>
              <a:grpSpLocks/>
            </p:cNvGrpSpPr>
            <p:nvPr/>
          </p:nvGrpSpPr>
          <p:grpSpPr bwMode="auto">
            <a:xfrm>
              <a:off x="240" y="1440"/>
              <a:ext cx="1699" cy="336"/>
              <a:chOff x="384" y="1488"/>
              <a:chExt cx="1699" cy="336"/>
            </a:xfrm>
          </p:grpSpPr>
          <p:sp>
            <p:nvSpPr>
              <p:cNvPr id="247816" name="Text Box 8"/>
              <p:cNvSpPr txBox="1">
                <a:spLocks noChangeArrowheads="1"/>
              </p:cNvSpPr>
              <p:nvPr/>
            </p:nvSpPr>
            <p:spPr bwMode="auto">
              <a:xfrm>
                <a:off x="384" y="1536"/>
                <a:ext cx="1699" cy="288"/>
              </a:xfrm>
              <a:prstGeom prst="rect">
                <a:avLst/>
              </a:prstGeom>
              <a:noFill/>
              <a:ln w="9525">
                <a:noFill/>
                <a:miter lim="800000"/>
                <a:headEnd/>
                <a:tailEnd/>
              </a:ln>
              <a:effectLst/>
            </p:spPr>
            <p:txBody>
              <a:bodyPr wrap="none">
                <a:spAutoFit/>
              </a:bodyPr>
              <a:lstStyle/>
              <a:p>
                <a:r>
                  <a:rPr lang="fr-FR" sz="2400">
                    <a:latin typeface="Times New Roman" pitchFamily="18" charset="0"/>
                  </a:rPr>
                  <a:t>Absence de réponse </a:t>
                </a:r>
              </a:p>
            </p:txBody>
          </p:sp>
          <p:sp>
            <p:nvSpPr>
              <p:cNvPr id="247817" name="Rectangle 9"/>
              <p:cNvSpPr>
                <a:spLocks noChangeArrowheads="1"/>
              </p:cNvSpPr>
              <p:nvPr/>
            </p:nvSpPr>
            <p:spPr bwMode="auto">
              <a:xfrm>
                <a:off x="384" y="1488"/>
                <a:ext cx="1680" cy="336"/>
              </a:xfrm>
              <a:prstGeom prst="rect">
                <a:avLst/>
              </a:prstGeom>
              <a:noFill/>
              <a:ln w="22225">
                <a:solidFill>
                  <a:srgbClr val="800080"/>
                </a:solidFill>
                <a:prstDash val="sysDot"/>
                <a:miter lim="800000"/>
                <a:headEnd/>
                <a:tailEnd/>
              </a:ln>
              <a:effectLst/>
            </p:spPr>
            <p:txBody>
              <a:bodyPr wrap="none" anchor="ctr"/>
              <a:lstStyle/>
              <a:p>
                <a:endParaRPr lang="fr-FR"/>
              </a:p>
            </p:txBody>
          </p:sp>
        </p:grpSp>
        <p:sp>
          <p:nvSpPr>
            <p:cNvPr id="247818" name="Line 10"/>
            <p:cNvSpPr>
              <a:spLocks noChangeShapeType="1"/>
            </p:cNvSpPr>
            <p:nvPr/>
          </p:nvSpPr>
          <p:spPr bwMode="auto">
            <a:xfrm>
              <a:off x="1632" y="1248"/>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19" name="Group 11"/>
          <p:cNvGrpSpPr>
            <a:grpSpLocks/>
          </p:cNvGrpSpPr>
          <p:nvPr/>
        </p:nvGrpSpPr>
        <p:grpSpPr bwMode="auto">
          <a:xfrm>
            <a:off x="5715000" y="2057400"/>
            <a:ext cx="4191000" cy="838200"/>
            <a:chOff x="2400" y="1248"/>
            <a:chExt cx="2640" cy="528"/>
          </a:xfrm>
        </p:grpSpPr>
        <p:grpSp>
          <p:nvGrpSpPr>
            <p:cNvPr id="247820" name="Group 12"/>
            <p:cNvGrpSpPr>
              <a:grpSpLocks/>
            </p:cNvGrpSpPr>
            <p:nvPr/>
          </p:nvGrpSpPr>
          <p:grpSpPr bwMode="auto">
            <a:xfrm>
              <a:off x="2400" y="1440"/>
              <a:ext cx="2640" cy="336"/>
              <a:chOff x="2448" y="1488"/>
              <a:chExt cx="2640" cy="336"/>
            </a:xfrm>
          </p:grpSpPr>
          <p:sp>
            <p:nvSpPr>
              <p:cNvPr id="247821" name="Text Box 13"/>
              <p:cNvSpPr txBox="1">
                <a:spLocks noChangeArrowheads="1"/>
              </p:cNvSpPr>
              <p:nvPr/>
            </p:nvSpPr>
            <p:spPr bwMode="auto">
              <a:xfrm>
                <a:off x="3315" y="1536"/>
                <a:ext cx="825" cy="288"/>
              </a:xfrm>
              <a:prstGeom prst="rect">
                <a:avLst/>
              </a:prstGeom>
              <a:noFill/>
              <a:ln w="9525">
                <a:noFill/>
                <a:miter lim="800000"/>
                <a:headEnd/>
                <a:tailEnd/>
              </a:ln>
              <a:effectLst/>
            </p:spPr>
            <p:txBody>
              <a:bodyPr wrap="none">
                <a:spAutoFit/>
              </a:bodyPr>
              <a:lstStyle/>
              <a:p>
                <a:r>
                  <a:rPr lang="fr-FR" sz="2400">
                    <a:latin typeface="Times New Roman" pitchFamily="18" charset="0"/>
                  </a:rPr>
                  <a:t>Réponse </a:t>
                </a:r>
              </a:p>
            </p:txBody>
          </p:sp>
          <p:sp>
            <p:nvSpPr>
              <p:cNvPr id="247822" name="Rectangle 14"/>
              <p:cNvSpPr>
                <a:spLocks noChangeArrowheads="1"/>
              </p:cNvSpPr>
              <p:nvPr/>
            </p:nvSpPr>
            <p:spPr bwMode="auto">
              <a:xfrm>
                <a:off x="2448" y="1488"/>
                <a:ext cx="2640" cy="336"/>
              </a:xfrm>
              <a:prstGeom prst="rect">
                <a:avLst/>
              </a:prstGeom>
              <a:noFill/>
              <a:ln w="22225">
                <a:solidFill>
                  <a:srgbClr val="800080"/>
                </a:solidFill>
                <a:miter lim="800000"/>
                <a:headEnd/>
                <a:tailEnd/>
              </a:ln>
              <a:effectLst/>
            </p:spPr>
            <p:txBody>
              <a:bodyPr wrap="none" anchor="ctr"/>
              <a:lstStyle/>
              <a:p>
                <a:endParaRPr lang="fr-FR"/>
              </a:p>
            </p:txBody>
          </p:sp>
        </p:grpSp>
        <p:sp>
          <p:nvSpPr>
            <p:cNvPr id="247823" name="Line 15"/>
            <p:cNvSpPr>
              <a:spLocks noChangeShapeType="1"/>
            </p:cNvSpPr>
            <p:nvPr/>
          </p:nvSpPr>
          <p:spPr bwMode="auto">
            <a:xfrm>
              <a:off x="2688" y="1248"/>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24" name="Group 16"/>
          <p:cNvGrpSpPr>
            <a:grpSpLocks/>
          </p:cNvGrpSpPr>
          <p:nvPr/>
        </p:nvGrpSpPr>
        <p:grpSpPr bwMode="auto">
          <a:xfrm>
            <a:off x="3352800" y="2895600"/>
            <a:ext cx="3030538" cy="838200"/>
            <a:chOff x="912" y="1776"/>
            <a:chExt cx="1909" cy="528"/>
          </a:xfrm>
        </p:grpSpPr>
        <p:sp>
          <p:nvSpPr>
            <p:cNvPr id="247825" name="Text Box 17"/>
            <p:cNvSpPr txBox="1">
              <a:spLocks noChangeArrowheads="1"/>
            </p:cNvSpPr>
            <p:nvPr/>
          </p:nvSpPr>
          <p:spPr bwMode="auto">
            <a:xfrm>
              <a:off x="1144" y="2016"/>
              <a:ext cx="1544" cy="288"/>
            </a:xfrm>
            <a:prstGeom prst="rect">
              <a:avLst/>
            </a:prstGeom>
            <a:noFill/>
            <a:ln w="9525">
              <a:noFill/>
              <a:miter lim="800000"/>
              <a:headEnd/>
              <a:tailEnd/>
            </a:ln>
            <a:effectLst/>
          </p:spPr>
          <p:txBody>
            <a:bodyPr wrap="none">
              <a:spAutoFit/>
            </a:bodyPr>
            <a:lstStyle/>
            <a:p>
              <a:r>
                <a:rPr lang="fr-FR" sz="2400">
                  <a:latin typeface="Times New Roman" pitchFamily="18" charset="0"/>
                </a:rPr>
                <a:t>Réponse publique </a:t>
              </a:r>
            </a:p>
          </p:txBody>
        </p:sp>
        <p:sp>
          <p:nvSpPr>
            <p:cNvPr id="247826" name="Rectangle 18"/>
            <p:cNvSpPr>
              <a:spLocks noChangeArrowheads="1"/>
            </p:cNvSpPr>
            <p:nvPr/>
          </p:nvSpPr>
          <p:spPr bwMode="auto">
            <a:xfrm>
              <a:off x="912" y="1968"/>
              <a:ext cx="1909" cy="336"/>
            </a:xfrm>
            <a:prstGeom prst="rect">
              <a:avLst/>
            </a:prstGeom>
            <a:noFill/>
            <a:ln w="22225">
              <a:solidFill>
                <a:srgbClr val="800080"/>
              </a:solidFill>
              <a:miter lim="800000"/>
              <a:headEnd/>
              <a:tailEnd/>
            </a:ln>
            <a:effectLst/>
          </p:spPr>
          <p:txBody>
            <a:bodyPr wrap="none" anchor="ctr"/>
            <a:lstStyle/>
            <a:p>
              <a:endParaRPr lang="fr-FR"/>
            </a:p>
          </p:txBody>
        </p:sp>
        <p:sp>
          <p:nvSpPr>
            <p:cNvPr id="247827" name="Line 19"/>
            <p:cNvSpPr>
              <a:spLocks noChangeShapeType="1"/>
            </p:cNvSpPr>
            <p:nvPr/>
          </p:nvSpPr>
          <p:spPr bwMode="auto">
            <a:xfrm>
              <a:off x="2640" y="1776"/>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28" name="Group 20"/>
          <p:cNvGrpSpPr>
            <a:grpSpLocks/>
          </p:cNvGrpSpPr>
          <p:nvPr/>
        </p:nvGrpSpPr>
        <p:grpSpPr bwMode="auto">
          <a:xfrm>
            <a:off x="7696200" y="2895600"/>
            <a:ext cx="2209800" cy="838200"/>
            <a:chOff x="3648" y="1776"/>
            <a:chExt cx="1392" cy="528"/>
          </a:xfrm>
        </p:grpSpPr>
        <p:grpSp>
          <p:nvGrpSpPr>
            <p:cNvPr id="247829" name="Group 21"/>
            <p:cNvGrpSpPr>
              <a:grpSpLocks/>
            </p:cNvGrpSpPr>
            <p:nvPr/>
          </p:nvGrpSpPr>
          <p:grpSpPr bwMode="auto">
            <a:xfrm>
              <a:off x="3648" y="1968"/>
              <a:ext cx="1392" cy="336"/>
              <a:chOff x="3648" y="1968"/>
              <a:chExt cx="1392" cy="336"/>
            </a:xfrm>
          </p:grpSpPr>
          <p:sp>
            <p:nvSpPr>
              <p:cNvPr id="247830" name="Text Box 22"/>
              <p:cNvSpPr txBox="1">
                <a:spLocks noChangeArrowheads="1"/>
              </p:cNvSpPr>
              <p:nvPr/>
            </p:nvSpPr>
            <p:spPr bwMode="auto">
              <a:xfrm>
                <a:off x="3688" y="2016"/>
                <a:ext cx="1352" cy="288"/>
              </a:xfrm>
              <a:prstGeom prst="rect">
                <a:avLst/>
              </a:prstGeom>
              <a:noFill/>
              <a:ln w="9525">
                <a:noFill/>
                <a:miter lim="800000"/>
                <a:headEnd/>
                <a:tailEnd/>
              </a:ln>
              <a:effectLst/>
            </p:spPr>
            <p:txBody>
              <a:bodyPr wrap="none">
                <a:spAutoFit/>
              </a:bodyPr>
              <a:lstStyle/>
              <a:p>
                <a:r>
                  <a:rPr lang="fr-FR" sz="2400">
                    <a:latin typeface="Times New Roman" pitchFamily="18" charset="0"/>
                  </a:rPr>
                  <a:t>Réponse privée </a:t>
                </a:r>
              </a:p>
            </p:txBody>
          </p:sp>
          <p:sp>
            <p:nvSpPr>
              <p:cNvPr id="247831" name="Rectangle 23"/>
              <p:cNvSpPr>
                <a:spLocks noChangeArrowheads="1"/>
              </p:cNvSpPr>
              <p:nvPr/>
            </p:nvSpPr>
            <p:spPr bwMode="auto">
              <a:xfrm>
                <a:off x="3648" y="1968"/>
                <a:ext cx="1344" cy="336"/>
              </a:xfrm>
              <a:prstGeom prst="rect">
                <a:avLst/>
              </a:prstGeom>
              <a:noFill/>
              <a:ln w="22225">
                <a:solidFill>
                  <a:srgbClr val="800080"/>
                </a:solidFill>
                <a:miter lim="800000"/>
                <a:headEnd/>
                <a:tailEnd/>
              </a:ln>
              <a:effectLst/>
            </p:spPr>
            <p:txBody>
              <a:bodyPr wrap="none" anchor="ctr"/>
              <a:lstStyle/>
              <a:p>
                <a:endParaRPr lang="fr-FR"/>
              </a:p>
            </p:txBody>
          </p:sp>
        </p:grpSp>
        <p:sp>
          <p:nvSpPr>
            <p:cNvPr id="247832" name="Line 24"/>
            <p:cNvSpPr>
              <a:spLocks noChangeShapeType="1"/>
            </p:cNvSpPr>
            <p:nvPr/>
          </p:nvSpPr>
          <p:spPr bwMode="auto">
            <a:xfrm>
              <a:off x="4272" y="1776"/>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33" name="Group 25"/>
          <p:cNvGrpSpPr>
            <a:grpSpLocks/>
          </p:cNvGrpSpPr>
          <p:nvPr/>
        </p:nvGrpSpPr>
        <p:grpSpPr bwMode="auto">
          <a:xfrm>
            <a:off x="4481513" y="3733800"/>
            <a:ext cx="2527300" cy="838200"/>
            <a:chOff x="1623" y="2304"/>
            <a:chExt cx="1592" cy="528"/>
          </a:xfrm>
        </p:grpSpPr>
        <p:grpSp>
          <p:nvGrpSpPr>
            <p:cNvPr id="247834" name="Group 26"/>
            <p:cNvGrpSpPr>
              <a:grpSpLocks/>
            </p:cNvGrpSpPr>
            <p:nvPr/>
          </p:nvGrpSpPr>
          <p:grpSpPr bwMode="auto">
            <a:xfrm>
              <a:off x="1623" y="2496"/>
              <a:ext cx="1592" cy="336"/>
              <a:chOff x="1623" y="2352"/>
              <a:chExt cx="1592" cy="336"/>
            </a:xfrm>
          </p:grpSpPr>
          <p:sp>
            <p:nvSpPr>
              <p:cNvPr id="247835" name="Text Box 27"/>
              <p:cNvSpPr txBox="1">
                <a:spLocks noChangeArrowheads="1"/>
              </p:cNvSpPr>
              <p:nvPr/>
            </p:nvSpPr>
            <p:spPr bwMode="auto">
              <a:xfrm>
                <a:off x="1623" y="2400"/>
                <a:ext cx="1592" cy="288"/>
              </a:xfrm>
              <a:prstGeom prst="rect">
                <a:avLst/>
              </a:prstGeom>
              <a:noFill/>
              <a:ln w="9525">
                <a:noFill/>
                <a:miter lim="800000"/>
                <a:headEnd/>
                <a:tailEnd/>
              </a:ln>
              <a:effectLst/>
            </p:spPr>
            <p:txBody>
              <a:bodyPr wrap="none">
                <a:spAutoFit/>
              </a:bodyPr>
              <a:lstStyle/>
              <a:p>
                <a:r>
                  <a:rPr lang="fr-FR" sz="2400">
                    <a:latin typeface="Times New Roman" pitchFamily="18" charset="0"/>
                  </a:rPr>
                  <a:t>Recours à un tiers  </a:t>
                </a:r>
              </a:p>
            </p:txBody>
          </p:sp>
          <p:sp>
            <p:nvSpPr>
              <p:cNvPr id="247836" name="Rectangle 28"/>
              <p:cNvSpPr>
                <a:spLocks noChangeArrowheads="1"/>
              </p:cNvSpPr>
              <p:nvPr/>
            </p:nvSpPr>
            <p:spPr bwMode="auto">
              <a:xfrm>
                <a:off x="1632" y="2352"/>
                <a:ext cx="1488" cy="336"/>
              </a:xfrm>
              <a:prstGeom prst="rect">
                <a:avLst/>
              </a:prstGeom>
              <a:noFill/>
              <a:ln w="22225">
                <a:solidFill>
                  <a:srgbClr val="800080"/>
                </a:solidFill>
                <a:miter lim="800000"/>
                <a:headEnd/>
                <a:tailEnd/>
              </a:ln>
              <a:effectLst/>
            </p:spPr>
            <p:txBody>
              <a:bodyPr wrap="none" anchor="ctr"/>
              <a:lstStyle/>
              <a:p>
                <a:endParaRPr lang="fr-FR"/>
              </a:p>
            </p:txBody>
          </p:sp>
        </p:grpSp>
        <p:sp>
          <p:nvSpPr>
            <p:cNvPr id="247837" name="Line 29"/>
            <p:cNvSpPr>
              <a:spLocks noChangeShapeType="1"/>
            </p:cNvSpPr>
            <p:nvPr/>
          </p:nvSpPr>
          <p:spPr bwMode="auto">
            <a:xfrm>
              <a:off x="2304" y="2304"/>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38" name="Group 30"/>
          <p:cNvGrpSpPr>
            <a:grpSpLocks/>
          </p:cNvGrpSpPr>
          <p:nvPr/>
        </p:nvGrpSpPr>
        <p:grpSpPr bwMode="auto">
          <a:xfrm>
            <a:off x="2209800" y="3733800"/>
            <a:ext cx="1690688" cy="838200"/>
            <a:chOff x="192" y="2304"/>
            <a:chExt cx="1065" cy="528"/>
          </a:xfrm>
        </p:grpSpPr>
        <p:grpSp>
          <p:nvGrpSpPr>
            <p:cNvPr id="247839" name="Group 31"/>
            <p:cNvGrpSpPr>
              <a:grpSpLocks/>
            </p:cNvGrpSpPr>
            <p:nvPr/>
          </p:nvGrpSpPr>
          <p:grpSpPr bwMode="auto">
            <a:xfrm>
              <a:off x="192" y="2496"/>
              <a:ext cx="1065" cy="336"/>
              <a:chOff x="336" y="2352"/>
              <a:chExt cx="1065" cy="336"/>
            </a:xfrm>
          </p:grpSpPr>
          <p:sp>
            <p:nvSpPr>
              <p:cNvPr id="247840" name="Text Box 32"/>
              <p:cNvSpPr txBox="1">
                <a:spLocks noChangeArrowheads="1"/>
              </p:cNvSpPr>
              <p:nvPr/>
            </p:nvSpPr>
            <p:spPr bwMode="auto">
              <a:xfrm>
                <a:off x="336" y="2400"/>
                <a:ext cx="1065" cy="288"/>
              </a:xfrm>
              <a:prstGeom prst="rect">
                <a:avLst/>
              </a:prstGeom>
              <a:noFill/>
              <a:ln w="9525">
                <a:noFill/>
                <a:miter lim="800000"/>
                <a:headEnd/>
                <a:tailEnd/>
              </a:ln>
              <a:effectLst/>
            </p:spPr>
            <p:txBody>
              <a:bodyPr wrap="none">
                <a:spAutoFit/>
              </a:bodyPr>
              <a:lstStyle/>
              <a:p>
                <a:r>
                  <a:rPr lang="fr-FR" sz="2400">
                    <a:latin typeface="Times New Roman" pitchFamily="18" charset="0"/>
                  </a:rPr>
                  <a:t>Expression  </a:t>
                </a:r>
              </a:p>
            </p:txBody>
          </p:sp>
          <p:sp>
            <p:nvSpPr>
              <p:cNvPr id="247841" name="Rectangle 33"/>
              <p:cNvSpPr>
                <a:spLocks noChangeArrowheads="1"/>
              </p:cNvSpPr>
              <p:nvPr/>
            </p:nvSpPr>
            <p:spPr bwMode="auto">
              <a:xfrm>
                <a:off x="336" y="2352"/>
                <a:ext cx="1008" cy="336"/>
              </a:xfrm>
              <a:prstGeom prst="rect">
                <a:avLst/>
              </a:prstGeom>
              <a:noFill/>
              <a:ln w="22225">
                <a:solidFill>
                  <a:srgbClr val="800080"/>
                </a:solidFill>
                <a:miter lim="800000"/>
                <a:headEnd/>
                <a:tailEnd/>
              </a:ln>
              <a:effectLst/>
            </p:spPr>
            <p:txBody>
              <a:bodyPr wrap="none" anchor="ctr"/>
              <a:lstStyle/>
              <a:p>
                <a:endParaRPr lang="fr-FR"/>
              </a:p>
            </p:txBody>
          </p:sp>
        </p:grpSp>
        <p:sp>
          <p:nvSpPr>
            <p:cNvPr id="247842" name="Line 34"/>
            <p:cNvSpPr>
              <a:spLocks noChangeShapeType="1"/>
            </p:cNvSpPr>
            <p:nvPr/>
          </p:nvSpPr>
          <p:spPr bwMode="auto">
            <a:xfrm>
              <a:off x="1056" y="2304"/>
              <a:ext cx="0" cy="192"/>
            </a:xfrm>
            <a:prstGeom prst="line">
              <a:avLst/>
            </a:prstGeom>
            <a:noFill/>
            <a:ln w="22225">
              <a:solidFill>
                <a:srgbClr val="800080"/>
              </a:solidFill>
              <a:round/>
              <a:headEnd/>
              <a:tailEnd type="triangle" w="med" len="med"/>
            </a:ln>
            <a:effectLst/>
          </p:spPr>
          <p:txBody>
            <a:bodyPr/>
            <a:lstStyle/>
            <a:p>
              <a:endParaRPr lang="fr-FR"/>
            </a:p>
          </p:txBody>
        </p:sp>
      </p:grpSp>
      <p:grpSp>
        <p:nvGrpSpPr>
          <p:cNvPr id="247843" name="Group 35"/>
          <p:cNvGrpSpPr>
            <a:grpSpLocks/>
          </p:cNvGrpSpPr>
          <p:nvPr/>
        </p:nvGrpSpPr>
        <p:grpSpPr bwMode="auto">
          <a:xfrm>
            <a:off x="2133600" y="4572000"/>
            <a:ext cx="1752600" cy="1905000"/>
            <a:chOff x="144" y="2832"/>
            <a:chExt cx="1104" cy="1200"/>
          </a:xfrm>
        </p:grpSpPr>
        <p:grpSp>
          <p:nvGrpSpPr>
            <p:cNvPr id="247844" name="Group 36"/>
            <p:cNvGrpSpPr>
              <a:grpSpLocks/>
            </p:cNvGrpSpPr>
            <p:nvPr/>
          </p:nvGrpSpPr>
          <p:grpSpPr bwMode="auto">
            <a:xfrm>
              <a:off x="144" y="3168"/>
              <a:ext cx="1104" cy="864"/>
              <a:chOff x="144" y="3168"/>
              <a:chExt cx="1104" cy="864"/>
            </a:xfrm>
          </p:grpSpPr>
          <p:sp>
            <p:nvSpPr>
              <p:cNvPr id="247845" name="Text Box 37"/>
              <p:cNvSpPr txBox="1">
                <a:spLocks noChangeArrowheads="1"/>
              </p:cNvSpPr>
              <p:nvPr/>
            </p:nvSpPr>
            <p:spPr bwMode="auto">
              <a:xfrm>
                <a:off x="144" y="3254"/>
                <a:ext cx="1104" cy="634"/>
              </a:xfrm>
              <a:prstGeom prst="rect">
                <a:avLst/>
              </a:prstGeom>
              <a:noFill/>
              <a:ln w="9525">
                <a:noFill/>
                <a:miter lim="800000"/>
                <a:headEnd/>
                <a:tailEnd/>
              </a:ln>
              <a:effectLst/>
            </p:spPr>
            <p:txBody>
              <a:bodyPr>
                <a:spAutoFit/>
              </a:bodyPr>
              <a:lstStyle/>
              <a:p>
                <a:pPr algn="ctr"/>
                <a:r>
                  <a:rPr lang="fr-FR" sz="2000">
                    <a:latin typeface="Times New Roman" pitchFamily="18" charset="0"/>
                  </a:rPr>
                  <a:t>Réclamation</a:t>
                </a:r>
              </a:p>
              <a:p>
                <a:pPr algn="ctr"/>
                <a:r>
                  <a:rPr lang="fr-FR" sz="2000">
                    <a:latin typeface="Times New Roman" pitchFamily="18" charset="0"/>
                  </a:rPr>
                  <a:t>Demande de réparation  </a:t>
                </a:r>
              </a:p>
            </p:txBody>
          </p:sp>
          <p:sp>
            <p:nvSpPr>
              <p:cNvPr id="247846" name="Rectangle 38"/>
              <p:cNvSpPr>
                <a:spLocks noChangeArrowheads="1"/>
              </p:cNvSpPr>
              <p:nvPr/>
            </p:nvSpPr>
            <p:spPr bwMode="auto">
              <a:xfrm>
                <a:off x="192" y="3168"/>
                <a:ext cx="960" cy="864"/>
              </a:xfrm>
              <a:prstGeom prst="rect">
                <a:avLst/>
              </a:prstGeom>
              <a:noFill/>
              <a:ln w="22225">
                <a:solidFill>
                  <a:srgbClr val="800080"/>
                </a:solidFill>
                <a:miter lim="800000"/>
                <a:headEnd/>
                <a:tailEnd/>
              </a:ln>
              <a:effectLst/>
            </p:spPr>
            <p:txBody>
              <a:bodyPr wrap="none" anchor="ctr"/>
              <a:lstStyle/>
              <a:p>
                <a:endParaRPr lang="fr-FR"/>
              </a:p>
            </p:txBody>
          </p:sp>
        </p:grpSp>
        <p:sp>
          <p:nvSpPr>
            <p:cNvPr id="247847" name="Line 39"/>
            <p:cNvSpPr>
              <a:spLocks noChangeShapeType="1"/>
            </p:cNvSpPr>
            <p:nvPr/>
          </p:nvSpPr>
          <p:spPr bwMode="auto">
            <a:xfrm>
              <a:off x="672" y="2832"/>
              <a:ext cx="0" cy="336"/>
            </a:xfrm>
            <a:prstGeom prst="line">
              <a:avLst/>
            </a:prstGeom>
            <a:noFill/>
            <a:ln w="22225">
              <a:solidFill>
                <a:srgbClr val="800080"/>
              </a:solidFill>
              <a:round/>
              <a:headEnd/>
              <a:tailEnd type="triangle" w="med" len="med"/>
            </a:ln>
            <a:effectLst/>
          </p:spPr>
          <p:txBody>
            <a:bodyPr/>
            <a:lstStyle/>
            <a:p>
              <a:endParaRPr lang="fr-FR"/>
            </a:p>
          </p:txBody>
        </p:sp>
      </p:grpSp>
      <p:grpSp>
        <p:nvGrpSpPr>
          <p:cNvPr id="247848" name="Group 40"/>
          <p:cNvGrpSpPr>
            <a:grpSpLocks/>
          </p:cNvGrpSpPr>
          <p:nvPr/>
        </p:nvGrpSpPr>
        <p:grpSpPr bwMode="auto">
          <a:xfrm>
            <a:off x="3962400" y="4572000"/>
            <a:ext cx="1600200" cy="1905000"/>
            <a:chOff x="1296" y="2832"/>
            <a:chExt cx="1008" cy="1200"/>
          </a:xfrm>
        </p:grpSpPr>
        <p:grpSp>
          <p:nvGrpSpPr>
            <p:cNvPr id="247849" name="Group 41"/>
            <p:cNvGrpSpPr>
              <a:grpSpLocks/>
            </p:cNvGrpSpPr>
            <p:nvPr/>
          </p:nvGrpSpPr>
          <p:grpSpPr bwMode="auto">
            <a:xfrm>
              <a:off x="1296" y="3168"/>
              <a:ext cx="1008" cy="864"/>
              <a:chOff x="1296" y="3168"/>
              <a:chExt cx="1008" cy="864"/>
            </a:xfrm>
          </p:grpSpPr>
          <p:sp>
            <p:nvSpPr>
              <p:cNvPr id="247850" name="Text Box 42"/>
              <p:cNvSpPr txBox="1">
                <a:spLocks noChangeArrowheads="1"/>
              </p:cNvSpPr>
              <p:nvPr/>
            </p:nvSpPr>
            <p:spPr bwMode="auto">
              <a:xfrm>
                <a:off x="1296" y="3302"/>
                <a:ext cx="1008" cy="442"/>
              </a:xfrm>
              <a:prstGeom prst="rect">
                <a:avLst/>
              </a:prstGeom>
              <a:noFill/>
              <a:ln w="9525">
                <a:noFill/>
                <a:miter lim="800000"/>
                <a:headEnd/>
                <a:tailEnd/>
              </a:ln>
              <a:effectLst/>
            </p:spPr>
            <p:txBody>
              <a:bodyPr>
                <a:spAutoFit/>
              </a:bodyPr>
              <a:lstStyle/>
              <a:p>
                <a:pPr algn="ctr"/>
                <a:r>
                  <a:rPr lang="fr-FR" sz="2000">
                    <a:latin typeface="Times New Roman" pitchFamily="18" charset="0"/>
                  </a:rPr>
                  <a:t>Action légale en justice  </a:t>
                </a:r>
              </a:p>
            </p:txBody>
          </p:sp>
          <p:sp>
            <p:nvSpPr>
              <p:cNvPr id="247851" name="Rectangle 43"/>
              <p:cNvSpPr>
                <a:spLocks noChangeArrowheads="1"/>
              </p:cNvSpPr>
              <p:nvPr/>
            </p:nvSpPr>
            <p:spPr bwMode="auto">
              <a:xfrm>
                <a:off x="1296" y="3168"/>
                <a:ext cx="960" cy="864"/>
              </a:xfrm>
              <a:prstGeom prst="rect">
                <a:avLst/>
              </a:prstGeom>
              <a:noFill/>
              <a:ln w="22225">
                <a:solidFill>
                  <a:srgbClr val="800080"/>
                </a:solidFill>
                <a:miter lim="800000"/>
                <a:headEnd/>
                <a:tailEnd/>
              </a:ln>
              <a:effectLst/>
            </p:spPr>
            <p:txBody>
              <a:bodyPr wrap="none" anchor="ctr"/>
              <a:lstStyle/>
              <a:p>
                <a:endParaRPr lang="fr-FR"/>
              </a:p>
            </p:txBody>
          </p:sp>
        </p:grpSp>
        <p:sp>
          <p:nvSpPr>
            <p:cNvPr id="247852" name="Line 44"/>
            <p:cNvSpPr>
              <a:spLocks noChangeShapeType="1"/>
            </p:cNvSpPr>
            <p:nvPr/>
          </p:nvSpPr>
          <p:spPr bwMode="auto">
            <a:xfrm>
              <a:off x="1920" y="2832"/>
              <a:ext cx="0" cy="336"/>
            </a:xfrm>
            <a:prstGeom prst="line">
              <a:avLst/>
            </a:prstGeom>
            <a:noFill/>
            <a:ln w="22225">
              <a:solidFill>
                <a:srgbClr val="800080"/>
              </a:solidFill>
              <a:round/>
              <a:headEnd/>
              <a:tailEnd type="triangle" w="med" len="med"/>
            </a:ln>
            <a:effectLst/>
          </p:spPr>
          <p:txBody>
            <a:bodyPr/>
            <a:lstStyle/>
            <a:p>
              <a:endParaRPr lang="fr-FR"/>
            </a:p>
          </p:txBody>
        </p:sp>
      </p:grpSp>
      <p:grpSp>
        <p:nvGrpSpPr>
          <p:cNvPr id="247853" name="Group 45"/>
          <p:cNvGrpSpPr>
            <a:grpSpLocks/>
          </p:cNvGrpSpPr>
          <p:nvPr/>
        </p:nvGrpSpPr>
        <p:grpSpPr bwMode="auto">
          <a:xfrm>
            <a:off x="5638800" y="4572000"/>
            <a:ext cx="1905000" cy="1905000"/>
            <a:chOff x="2352" y="2832"/>
            <a:chExt cx="1200" cy="1200"/>
          </a:xfrm>
        </p:grpSpPr>
        <p:grpSp>
          <p:nvGrpSpPr>
            <p:cNvPr id="247854" name="Group 46"/>
            <p:cNvGrpSpPr>
              <a:grpSpLocks/>
            </p:cNvGrpSpPr>
            <p:nvPr/>
          </p:nvGrpSpPr>
          <p:grpSpPr bwMode="auto">
            <a:xfrm>
              <a:off x="2352" y="3168"/>
              <a:ext cx="1200" cy="864"/>
              <a:chOff x="2352" y="3168"/>
              <a:chExt cx="1200" cy="864"/>
            </a:xfrm>
          </p:grpSpPr>
          <p:sp>
            <p:nvSpPr>
              <p:cNvPr id="247855" name="Text Box 47"/>
              <p:cNvSpPr txBox="1">
                <a:spLocks noChangeArrowheads="1"/>
              </p:cNvSpPr>
              <p:nvPr/>
            </p:nvSpPr>
            <p:spPr bwMode="auto">
              <a:xfrm>
                <a:off x="2352" y="3168"/>
                <a:ext cx="1200" cy="826"/>
              </a:xfrm>
              <a:prstGeom prst="rect">
                <a:avLst/>
              </a:prstGeom>
              <a:noFill/>
              <a:ln w="9525">
                <a:noFill/>
                <a:miter lim="800000"/>
                <a:headEnd/>
                <a:tailEnd/>
              </a:ln>
              <a:effectLst/>
            </p:spPr>
            <p:txBody>
              <a:bodyPr>
                <a:spAutoFit/>
              </a:bodyPr>
              <a:lstStyle/>
              <a:p>
                <a:pPr algn="ctr"/>
                <a:r>
                  <a:rPr lang="fr-FR" sz="2000">
                    <a:latin typeface="Times New Roman" pitchFamily="18" charset="0"/>
                  </a:rPr>
                  <a:t>Recours à une organisation de défense du consommateur  </a:t>
                </a:r>
              </a:p>
            </p:txBody>
          </p:sp>
          <p:sp>
            <p:nvSpPr>
              <p:cNvPr id="247856" name="Rectangle 48"/>
              <p:cNvSpPr>
                <a:spLocks noChangeArrowheads="1"/>
              </p:cNvSpPr>
              <p:nvPr/>
            </p:nvSpPr>
            <p:spPr bwMode="auto">
              <a:xfrm>
                <a:off x="2400" y="3168"/>
                <a:ext cx="1104" cy="864"/>
              </a:xfrm>
              <a:prstGeom prst="rect">
                <a:avLst/>
              </a:prstGeom>
              <a:noFill/>
              <a:ln w="22225">
                <a:solidFill>
                  <a:srgbClr val="800080"/>
                </a:solidFill>
                <a:miter lim="800000"/>
                <a:headEnd/>
                <a:tailEnd/>
              </a:ln>
              <a:effectLst/>
            </p:spPr>
            <p:txBody>
              <a:bodyPr wrap="none" anchor="ctr"/>
              <a:lstStyle/>
              <a:p>
                <a:endParaRPr lang="fr-FR"/>
              </a:p>
            </p:txBody>
          </p:sp>
        </p:grpSp>
        <p:sp>
          <p:nvSpPr>
            <p:cNvPr id="247857" name="Line 49"/>
            <p:cNvSpPr>
              <a:spLocks noChangeShapeType="1"/>
            </p:cNvSpPr>
            <p:nvPr/>
          </p:nvSpPr>
          <p:spPr bwMode="auto">
            <a:xfrm>
              <a:off x="2784" y="2832"/>
              <a:ext cx="0" cy="336"/>
            </a:xfrm>
            <a:prstGeom prst="line">
              <a:avLst/>
            </a:prstGeom>
            <a:noFill/>
            <a:ln w="22225">
              <a:solidFill>
                <a:srgbClr val="800080"/>
              </a:solidFill>
              <a:round/>
              <a:headEnd/>
              <a:tailEnd type="triangle" w="med" len="med"/>
            </a:ln>
            <a:effectLst/>
          </p:spPr>
          <p:txBody>
            <a:bodyPr/>
            <a:lstStyle/>
            <a:p>
              <a:endParaRPr lang="fr-FR"/>
            </a:p>
          </p:txBody>
        </p:sp>
      </p:grpSp>
      <p:grpSp>
        <p:nvGrpSpPr>
          <p:cNvPr id="247858" name="Group 50"/>
          <p:cNvGrpSpPr>
            <a:grpSpLocks/>
          </p:cNvGrpSpPr>
          <p:nvPr/>
        </p:nvGrpSpPr>
        <p:grpSpPr bwMode="auto">
          <a:xfrm>
            <a:off x="7620000" y="3733800"/>
            <a:ext cx="1295400" cy="2743200"/>
            <a:chOff x="3600" y="2304"/>
            <a:chExt cx="816" cy="1728"/>
          </a:xfrm>
        </p:grpSpPr>
        <p:grpSp>
          <p:nvGrpSpPr>
            <p:cNvPr id="247859" name="Group 51"/>
            <p:cNvGrpSpPr>
              <a:grpSpLocks/>
            </p:cNvGrpSpPr>
            <p:nvPr/>
          </p:nvGrpSpPr>
          <p:grpSpPr bwMode="auto">
            <a:xfrm>
              <a:off x="3600" y="3168"/>
              <a:ext cx="816" cy="864"/>
              <a:chOff x="3600" y="3168"/>
              <a:chExt cx="816" cy="864"/>
            </a:xfrm>
          </p:grpSpPr>
          <p:sp>
            <p:nvSpPr>
              <p:cNvPr id="247860" name="Text Box 52"/>
              <p:cNvSpPr txBox="1">
                <a:spLocks noChangeArrowheads="1"/>
              </p:cNvSpPr>
              <p:nvPr/>
            </p:nvSpPr>
            <p:spPr bwMode="auto">
              <a:xfrm>
                <a:off x="3600" y="3302"/>
                <a:ext cx="816" cy="250"/>
              </a:xfrm>
              <a:prstGeom prst="rect">
                <a:avLst/>
              </a:prstGeom>
              <a:noFill/>
              <a:ln w="9525">
                <a:noFill/>
                <a:miter lim="800000"/>
                <a:headEnd/>
                <a:tailEnd/>
              </a:ln>
              <a:effectLst/>
            </p:spPr>
            <p:txBody>
              <a:bodyPr>
                <a:spAutoFit/>
              </a:bodyPr>
              <a:lstStyle/>
              <a:p>
                <a:pPr algn="ctr"/>
                <a:r>
                  <a:rPr lang="fr-FR" sz="2000">
                    <a:latin typeface="Times New Roman" pitchFamily="18" charset="0"/>
                  </a:rPr>
                  <a:t>Boycott   </a:t>
                </a:r>
              </a:p>
            </p:txBody>
          </p:sp>
          <p:sp>
            <p:nvSpPr>
              <p:cNvPr id="247861" name="Rectangle 53"/>
              <p:cNvSpPr>
                <a:spLocks noChangeArrowheads="1"/>
              </p:cNvSpPr>
              <p:nvPr/>
            </p:nvSpPr>
            <p:spPr bwMode="auto">
              <a:xfrm>
                <a:off x="3600" y="3168"/>
                <a:ext cx="768" cy="864"/>
              </a:xfrm>
              <a:prstGeom prst="rect">
                <a:avLst/>
              </a:prstGeom>
              <a:noFill/>
              <a:ln w="22225">
                <a:solidFill>
                  <a:srgbClr val="800080"/>
                </a:solidFill>
                <a:miter lim="800000"/>
                <a:headEnd/>
                <a:tailEnd/>
              </a:ln>
              <a:effectLst/>
            </p:spPr>
            <p:txBody>
              <a:bodyPr wrap="none" anchor="ctr"/>
              <a:lstStyle/>
              <a:p>
                <a:endParaRPr lang="fr-FR"/>
              </a:p>
            </p:txBody>
          </p:sp>
        </p:grpSp>
        <p:sp>
          <p:nvSpPr>
            <p:cNvPr id="247862" name="Line 54"/>
            <p:cNvSpPr>
              <a:spLocks noChangeShapeType="1"/>
            </p:cNvSpPr>
            <p:nvPr/>
          </p:nvSpPr>
          <p:spPr bwMode="auto">
            <a:xfrm>
              <a:off x="3984" y="2304"/>
              <a:ext cx="0" cy="864"/>
            </a:xfrm>
            <a:prstGeom prst="line">
              <a:avLst/>
            </a:prstGeom>
            <a:noFill/>
            <a:ln w="22225">
              <a:solidFill>
                <a:srgbClr val="800080"/>
              </a:solidFill>
              <a:round/>
              <a:headEnd/>
              <a:tailEnd type="triangle" w="med" len="med"/>
            </a:ln>
            <a:effectLst/>
          </p:spPr>
          <p:txBody>
            <a:bodyPr/>
            <a:lstStyle/>
            <a:p>
              <a:endParaRPr lang="fr-FR"/>
            </a:p>
          </p:txBody>
        </p:sp>
      </p:grpSp>
      <p:grpSp>
        <p:nvGrpSpPr>
          <p:cNvPr id="247863" name="Group 55"/>
          <p:cNvGrpSpPr>
            <a:grpSpLocks/>
          </p:cNvGrpSpPr>
          <p:nvPr/>
        </p:nvGrpSpPr>
        <p:grpSpPr bwMode="auto">
          <a:xfrm>
            <a:off x="8915400" y="3733800"/>
            <a:ext cx="1752600" cy="2743200"/>
            <a:chOff x="4416" y="2304"/>
            <a:chExt cx="1104" cy="1728"/>
          </a:xfrm>
        </p:grpSpPr>
        <p:grpSp>
          <p:nvGrpSpPr>
            <p:cNvPr id="247864" name="Group 56"/>
            <p:cNvGrpSpPr>
              <a:grpSpLocks/>
            </p:cNvGrpSpPr>
            <p:nvPr/>
          </p:nvGrpSpPr>
          <p:grpSpPr bwMode="auto">
            <a:xfrm>
              <a:off x="4416" y="3168"/>
              <a:ext cx="1104" cy="864"/>
              <a:chOff x="4416" y="3168"/>
              <a:chExt cx="1104" cy="864"/>
            </a:xfrm>
          </p:grpSpPr>
          <p:sp>
            <p:nvSpPr>
              <p:cNvPr id="247865" name="Text Box 57"/>
              <p:cNvSpPr txBox="1">
                <a:spLocks noChangeArrowheads="1"/>
              </p:cNvSpPr>
              <p:nvPr/>
            </p:nvSpPr>
            <p:spPr bwMode="auto">
              <a:xfrm>
                <a:off x="4416" y="3302"/>
                <a:ext cx="1104" cy="442"/>
              </a:xfrm>
              <a:prstGeom prst="rect">
                <a:avLst/>
              </a:prstGeom>
              <a:noFill/>
              <a:ln w="9525">
                <a:noFill/>
                <a:miter lim="800000"/>
                <a:headEnd/>
                <a:tailEnd/>
              </a:ln>
              <a:effectLst/>
            </p:spPr>
            <p:txBody>
              <a:bodyPr>
                <a:spAutoFit/>
              </a:bodyPr>
              <a:lstStyle/>
              <a:p>
                <a:pPr algn="ctr"/>
                <a:r>
                  <a:rPr lang="fr-FR" sz="2000">
                    <a:latin typeface="Times New Roman" pitchFamily="18" charset="0"/>
                  </a:rPr>
                  <a:t>Bouche à oreille négatif  </a:t>
                </a:r>
              </a:p>
            </p:txBody>
          </p:sp>
          <p:sp>
            <p:nvSpPr>
              <p:cNvPr id="247866" name="Rectangle 58"/>
              <p:cNvSpPr>
                <a:spLocks noChangeArrowheads="1"/>
              </p:cNvSpPr>
              <p:nvPr/>
            </p:nvSpPr>
            <p:spPr bwMode="auto">
              <a:xfrm>
                <a:off x="4464" y="3168"/>
                <a:ext cx="1008" cy="864"/>
              </a:xfrm>
              <a:prstGeom prst="rect">
                <a:avLst/>
              </a:prstGeom>
              <a:noFill/>
              <a:ln w="22225">
                <a:solidFill>
                  <a:srgbClr val="800080"/>
                </a:solidFill>
                <a:miter lim="800000"/>
                <a:headEnd/>
                <a:tailEnd/>
              </a:ln>
              <a:effectLst/>
            </p:spPr>
            <p:txBody>
              <a:bodyPr wrap="none" anchor="ctr"/>
              <a:lstStyle/>
              <a:p>
                <a:endParaRPr lang="fr-FR"/>
              </a:p>
            </p:txBody>
          </p:sp>
        </p:grpSp>
        <p:sp>
          <p:nvSpPr>
            <p:cNvPr id="247867" name="Line 59"/>
            <p:cNvSpPr>
              <a:spLocks noChangeShapeType="1"/>
            </p:cNvSpPr>
            <p:nvPr/>
          </p:nvSpPr>
          <p:spPr bwMode="auto">
            <a:xfrm>
              <a:off x="4800" y="2304"/>
              <a:ext cx="0" cy="864"/>
            </a:xfrm>
            <a:prstGeom prst="line">
              <a:avLst/>
            </a:prstGeom>
            <a:noFill/>
            <a:ln w="22225">
              <a:solidFill>
                <a:srgbClr val="800080"/>
              </a:solidFill>
              <a:round/>
              <a:headEnd/>
              <a:tailEnd type="triangle" w="med" len="med"/>
            </a:ln>
            <a:effectLst/>
          </p:spPr>
          <p:txBody>
            <a:bodyPr/>
            <a:lstStyle/>
            <a:p>
              <a:endParaRPr lang="fr-FR"/>
            </a:p>
          </p:txBody>
        </p:sp>
      </p:grpSp>
    </p:spTree>
    <p:extLst>
      <p:ext uri="{BB962C8B-B14F-4D97-AF65-F5344CB8AC3E}">
        <p14:creationId xmlns:p14="http://schemas.microsoft.com/office/powerpoint/2010/main" val="87124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8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78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8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8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78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78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78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78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7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ln/>
        </p:spPr>
        <p:txBody>
          <a:bodyPr/>
          <a:lstStyle/>
          <a:p>
            <a:r>
              <a:rPr lang="fr-FR"/>
              <a:t>Plan de la séance</a:t>
            </a:r>
          </a:p>
        </p:txBody>
      </p:sp>
      <p:sp>
        <p:nvSpPr>
          <p:cNvPr id="182275" name="Rectangle 3"/>
          <p:cNvSpPr>
            <a:spLocks noGrp="1" noChangeArrowheads="1"/>
          </p:cNvSpPr>
          <p:nvPr>
            <p:ph type="body" idx="1"/>
          </p:nvPr>
        </p:nvSpPr>
        <p:spPr>
          <a:xfrm>
            <a:off x="1981200" y="1600201"/>
            <a:ext cx="8362950" cy="4525963"/>
          </a:xfrm>
          <a:ln/>
        </p:spPr>
        <p:txBody>
          <a:bodyPr/>
          <a:lstStyle/>
          <a:p>
            <a:pPr marL="609600" indent="-609600">
              <a:buFontTx/>
              <a:buAutoNum type="arabicPeriod"/>
            </a:pPr>
            <a:r>
              <a:rPr lang="fr-FR"/>
              <a:t>Comprendre le consommateur …pourquoi et comment ?</a:t>
            </a:r>
          </a:p>
          <a:p>
            <a:pPr marL="609600" indent="-609600">
              <a:buFontTx/>
              <a:buAutoNum type="arabicPeriod"/>
            </a:pPr>
            <a:r>
              <a:rPr lang="fr-FR"/>
              <a:t>Modèles de base du comportement du consommateur : </a:t>
            </a:r>
          </a:p>
          <a:p>
            <a:pPr marL="990600" lvl="1" indent="-533400">
              <a:buFontTx/>
              <a:buAutoNum type="arabicPeriod"/>
            </a:pPr>
            <a:r>
              <a:rPr lang="fr-FR"/>
              <a:t>processus de prise de décision</a:t>
            </a:r>
          </a:p>
          <a:p>
            <a:pPr marL="990600" lvl="1" indent="-533400">
              <a:buFontTx/>
              <a:buAutoNum type="arabicPeriod"/>
            </a:pPr>
            <a:r>
              <a:rPr lang="fr-FR"/>
              <a:t>Processus élémentaires du comportement</a:t>
            </a:r>
          </a:p>
          <a:p>
            <a:pPr marL="609600" indent="-609600">
              <a:buFontTx/>
              <a:buAutoNum type="arabicPeriod"/>
            </a:pPr>
            <a:r>
              <a:rPr lang="fr-FR" b="1"/>
              <a:t>Facteurs influençant le comportement</a:t>
            </a:r>
          </a:p>
        </p:txBody>
      </p:sp>
    </p:spTree>
    <p:extLst>
      <p:ext uri="{BB962C8B-B14F-4D97-AF65-F5344CB8AC3E}">
        <p14:creationId xmlns:p14="http://schemas.microsoft.com/office/powerpoint/2010/main" val="1443474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p:cNvSpPr>
            <a:spLocks noGrp="1" noChangeArrowheads="1"/>
          </p:cNvSpPr>
          <p:nvPr>
            <p:ph type="ctrTitle"/>
          </p:nvPr>
        </p:nvSpPr>
        <p:spPr>
          <a:xfrm>
            <a:off x="2209800" y="1557338"/>
            <a:ext cx="7772400" cy="2043112"/>
          </a:xfrm>
          <a:ln/>
        </p:spPr>
        <p:txBody>
          <a:bodyPr/>
          <a:lstStyle/>
          <a:p>
            <a:r>
              <a:rPr lang="fr-FR" sz="4000"/>
              <a:t>3. Facteurs influençant le comportement du consommateur</a:t>
            </a:r>
          </a:p>
        </p:txBody>
      </p:sp>
    </p:spTree>
    <p:extLst>
      <p:ext uri="{BB962C8B-B14F-4D97-AF65-F5344CB8AC3E}">
        <p14:creationId xmlns:p14="http://schemas.microsoft.com/office/powerpoint/2010/main" val="4994496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ln/>
        </p:spPr>
        <p:txBody>
          <a:bodyPr/>
          <a:lstStyle/>
          <a:p>
            <a:r>
              <a:rPr lang="fr-FR" sz="3200"/>
              <a:t>Facteurs influençant le comportement du consommateur</a:t>
            </a:r>
            <a:endParaRPr lang="en-US" sz="3200"/>
          </a:p>
        </p:txBody>
      </p:sp>
      <p:sp>
        <p:nvSpPr>
          <p:cNvPr id="252931" name="Rectangle 3"/>
          <p:cNvSpPr>
            <a:spLocks noGrp="1" noChangeArrowheads="1"/>
          </p:cNvSpPr>
          <p:nvPr>
            <p:ph type="body" idx="1"/>
          </p:nvPr>
        </p:nvSpPr>
        <p:spPr>
          <a:xfrm>
            <a:off x="2209800" y="1981200"/>
            <a:ext cx="7772400" cy="4114800"/>
          </a:xfrm>
          <a:ln/>
        </p:spPr>
        <p:txBody>
          <a:bodyPr/>
          <a:lstStyle/>
          <a:p>
            <a:pPr marL="609600" indent="-609600">
              <a:buFontTx/>
              <a:buAutoNum type="alphaLcParenR"/>
            </a:pPr>
            <a:r>
              <a:rPr lang="fr-FR"/>
              <a:t>Les variables démographiques</a:t>
            </a:r>
          </a:p>
          <a:p>
            <a:pPr marL="609600" indent="-609600">
              <a:buFontTx/>
              <a:buAutoNum type="alphaLcParenR"/>
            </a:pPr>
            <a:r>
              <a:rPr lang="fr-FR"/>
              <a:t>Les variables  psychographiques</a:t>
            </a:r>
          </a:p>
          <a:p>
            <a:pPr marL="609600" indent="-609600">
              <a:buFontTx/>
              <a:buAutoNum type="alphaLcParenR"/>
            </a:pPr>
            <a:r>
              <a:rPr lang="fr-FR"/>
              <a:t>Les groupes et la famille</a:t>
            </a:r>
          </a:p>
        </p:txBody>
      </p:sp>
    </p:spTree>
    <p:extLst>
      <p:ext uri="{BB962C8B-B14F-4D97-AF65-F5344CB8AC3E}">
        <p14:creationId xmlns:p14="http://schemas.microsoft.com/office/powerpoint/2010/main" val="4276504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ln/>
        </p:spPr>
        <p:txBody>
          <a:bodyPr/>
          <a:lstStyle/>
          <a:p>
            <a:r>
              <a:rPr lang="fr-FR"/>
              <a:t>a) Les variables démographiques</a:t>
            </a:r>
            <a:endParaRPr lang="en-US"/>
          </a:p>
        </p:txBody>
      </p:sp>
      <p:sp>
        <p:nvSpPr>
          <p:cNvPr id="253955" name="Rectangle 3"/>
          <p:cNvSpPr>
            <a:spLocks noGrp="1" noChangeArrowheads="1"/>
          </p:cNvSpPr>
          <p:nvPr>
            <p:ph type="body" idx="1"/>
          </p:nvPr>
        </p:nvSpPr>
        <p:spPr>
          <a:xfrm>
            <a:off x="1981200" y="1600200"/>
            <a:ext cx="8229600" cy="2179638"/>
          </a:xfrm>
          <a:ln/>
        </p:spPr>
        <p:txBody>
          <a:bodyPr/>
          <a:lstStyle/>
          <a:p>
            <a:r>
              <a:rPr lang="fr-FR" sz="3600"/>
              <a:t>Sexe, âge, revenu…</a:t>
            </a:r>
          </a:p>
          <a:p>
            <a:pPr>
              <a:buFont typeface="Wingdings" pitchFamily="2" charset="2"/>
              <a:buChar char="è"/>
            </a:pPr>
            <a:r>
              <a:rPr lang="fr-FR">
                <a:sym typeface="Wingdings" pitchFamily="2" charset="2"/>
              </a:rPr>
              <a:t>Facile à mesurer</a:t>
            </a:r>
          </a:p>
          <a:p>
            <a:pPr>
              <a:buFont typeface="Wingdings" pitchFamily="2" charset="2"/>
              <a:buChar char="è"/>
            </a:pPr>
            <a:r>
              <a:rPr lang="fr-FR"/>
              <a:t>Permet de former des segments accessibles </a:t>
            </a:r>
            <a:endParaRPr lang="en-US"/>
          </a:p>
        </p:txBody>
      </p:sp>
    </p:spTree>
    <p:extLst>
      <p:ext uri="{BB962C8B-B14F-4D97-AF65-F5344CB8AC3E}">
        <p14:creationId xmlns:p14="http://schemas.microsoft.com/office/powerpoint/2010/main" val="16400644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ln/>
        </p:spPr>
        <p:txBody>
          <a:bodyPr/>
          <a:lstStyle/>
          <a:p>
            <a:r>
              <a:rPr lang="fr-FR"/>
              <a:t>La classe sociale</a:t>
            </a:r>
            <a:endParaRPr lang="en-US"/>
          </a:p>
        </p:txBody>
      </p:sp>
      <p:sp>
        <p:nvSpPr>
          <p:cNvPr id="254979" name="Rectangle 3"/>
          <p:cNvSpPr>
            <a:spLocks noGrp="1" noChangeArrowheads="1"/>
          </p:cNvSpPr>
          <p:nvPr>
            <p:ph type="body" idx="1"/>
          </p:nvPr>
        </p:nvSpPr>
        <p:spPr>
          <a:xfrm>
            <a:off x="1919288" y="1600200"/>
            <a:ext cx="8291512" cy="5068888"/>
          </a:xfrm>
          <a:ln/>
        </p:spPr>
        <p:txBody>
          <a:bodyPr/>
          <a:lstStyle/>
          <a:p>
            <a:pPr algn="just"/>
            <a:r>
              <a:rPr lang="fr-FR"/>
              <a:t>Plusieurs conceptions :</a:t>
            </a:r>
          </a:p>
          <a:p>
            <a:pPr lvl="1" algn="just"/>
            <a:r>
              <a:rPr lang="fr-FR"/>
              <a:t>Marx </a:t>
            </a:r>
          </a:p>
          <a:p>
            <a:pPr lvl="1" algn="just"/>
            <a:r>
              <a:rPr lang="fr-FR"/>
              <a:t>Bourdieu</a:t>
            </a:r>
          </a:p>
          <a:p>
            <a:pPr algn="just"/>
            <a:r>
              <a:rPr lang="fr-FR"/>
              <a:t>Difficulté de mesure :</a:t>
            </a:r>
          </a:p>
          <a:p>
            <a:pPr lvl="1" algn="just"/>
            <a:r>
              <a:rPr lang="fr-FR"/>
              <a:t>Sur la base du revenu seul</a:t>
            </a:r>
          </a:p>
          <a:p>
            <a:pPr lvl="1" algn="just"/>
            <a:r>
              <a:rPr lang="fr-FR"/>
              <a:t>Questionnaire adapté qui croise le niveau d’études du chef de famille, le revenu annuel du foyer, le prestige perçu du métier exercé par le chef de famille et le type de quartier habité </a:t>
            </a:r>
          </a:p>
        </p:txBody>
      </p:sp>
    </p:spTree>
    <p:extLst>
      <p:ext uri="{BB962C8B-B14F-4D97-AF65-F5344CB8AC3E}">
        <p14:creationId xmlns:p14="http://schemas.microsoft.com/office/powerpoint/2010/main" val="194073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calcmode="lin" valueType="num">
                                      <p:cBhvr additive="base">
                                        <p:cTn id="7" dur="500" fill="hold"/>
                                        <p:tgtEl>
                                          <p:spTgt spid="2549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49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anim calcmode="lin" valueType="num">
                                      <p:cBhvr additive="base">
                                        <p:cTn id="11" dur="500" fill="hold"/>
                                        <p:tgtEl>
                                          <p:spTgt spid="2549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549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anim calcmode="lin" valueType="num">
                                      <p:cBhvr additive="base">
                                        <p:cTn id="15" dur="500" fill="hold"/>
                                        <p:tgtEl>
                                          <p:spTgt spid="2549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549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54979">
                                            <p:txEl>
                                              <p:pRg st="3" end="3"/>
                                            </p:txEl>
                                          </p:spTgt>
                                        </p:tgtEl>
                                        <p:attrNameLst>
                                          <p:attrName>style.visibility</p:attrName>
                                        </p:attrNameLst>
                                      </p:cBhvr>
                                      <p:to>
                                        <p:strVal val="visible"/>
                                      </p:to>
                                    </p:set>
                                    <p:anim calcmode="lin" valueType="num">
                                      <p:cBhvr additive="base">
                                        <p:cTn id="21" dur="500" fill="hold"/>
                                        <p:tgtEl>
                                          <p:spTgt spid="25497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5497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4979">
                                            <p:txEl>
                                              <p:pRg st="4" end="4"/>
                                            </p:txEl>
                                          </p:spTgt>
                                        </p:tgtEl>
                                        <p:attrNameLst>
                                          <p:attrName>style.visibility</p:attrName>
                                        </p:attrNameLst>
                                      </p:cBhvr>
                                      <p:to>
                                        <p:strVal val="visible"/>
                                      </p:to>
                                    </p:set>
                                    <p:anim calcmode="lin" valueType="num">
                                      <p:cBhvr additive="base">
                                        <p:cTn id="25" dur="500" fill="hold"/>
                                        <p:tgtEl>
                                          <p:spTgt spid="2549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4979">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54979">
                                            <p:txEl>
                                              <p:pRg st="5" end="5"/>
                                            </p:txEl>
                                          </p:spTgt>
                                        </p:tgtEl>
                                        <p:attrNameLst>
                                          <p:attrName>style.visibility</p:attrName>
                                        </p:attrNameLst>
                                      </p:cBhvr>
                                      <p:to>
                                        <p:strVal val="visible"/>
                                      </p:to>
                                    </p:set>
                                    <p:anim calcmode="lin" valueType="num">
                                      <p:cBhvr additive="base">
                                        <p:cTn id="29" dur="500" fill="hold"/>
                                        <p:tgtEl>
                                          <p:spTgt spid="254979">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549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1919288" y="1700213"/>
            <a:ext cx="8229600" cy="1143000"/>
          </a:xfrm>
          <a:ln/>
        </p:spPr>
        <p:txBody>
          <a:bodyPr/>
          <a:lstStyle/>
          <a:p>
            <a:r>
              <a:rPr lang="fr-FR" sz="3600"/>
              <a:t>b) Les variables psychographiques</a:t>
            </a:r>
            <a:endParaRPr lang="en-US" sz="3600"/>
          </a:p>
        </p:txBody>
      </p:sp>
    </p:spTree>
    <p:extLst>
      <p:ext uri="{BB962C8B-B14F-4D97-AF65-F5344CB8AC3E}">
        <p14:creationId xmlns:p14="http://schemas.microsoft.com/office/powerpoint/2010/main" val="203023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ln/>
        </p:spPr>
        <p:txBody>
          <a:bodyPr/>
          <a:lstStyle/>
          <a:p>
            <a:r>
              <a:rPr lang="fr-FR"/>
              <a:t>La personnalité</a:t>
            </a:r>
            <a:endParaRPr lang="en-US"/>
          </a:p>
        </p:txBody>
      </p:sp>
      <p:graphicFrame>
        <p:nvGraphicFramePr>
          <p:cNvPr id="259075" name="Object 3"/>
          <p:cNvGraphicFramePr>
            <a:graphicFrameLocks noChangeAspect="1"/>
          </p:cNvGraphicFramePr>
          <p:nvPr/>
        </p:nvGraphicFramePr>
        <p:xfrm>
          <a:off x="3100388" y="2590800"/>
          <a:ext cx="6043612" cy="2122488"/>
        </p:xfrm>
        <a:graphic>
          <a:graphicData uri="http://schemas.openxmlformats.org/presentationml/2006/ole">
            <mc:AlternateContent xmlns:mc="http://schemas.openxmlformats.org/markup-compatibility/2006">
              <mc:Choice xmlns:v="urn:schemas-microsoft-com:vml" Requires="v">
                <p:oleObj spid="_x0000_s7188" name="Image bitmap" r:id="rId4" imgW="3552381" imgH="1247619" progId="Paint.Picture">
                  <p:embed/>
                </p:oleObj>
              </mc:Choice>
              <mc:Fallback>
                <p:oleObj name="Image bitmap" r:id="rId4" imgW="3552381" imgH="124761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388" y="2590800"/>
                        <a:ext cx="6043612" cy="2122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587547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ln/>
        </p:spPr>
        <p:txBody>
          <a:bodyPr/>
          <a:lstStyle/>
          <a:p>
            <a:r>
              <a:rPr lang="fr-FR"/>
              <a:t>La personnalité et la consommation</a:t>
            </a:r>
            <a:endParaRPr lang="en-US"/>
          </a:p>
        </p:txBody>
      </p:sp>
      <p:sp>
        <p:nvSpPr>
          <p:cNvPr id="260099" name="Rectangle 3"/>
          <p:cNvSpPr>
            <a:spLocks noGrp="1" noChangeArrowheads="1"/>
          </p:cNvSpPr>
          <p:nvPr>
            <p:ph type="body" idx="1"/>
          </p:nvPr>
        </p:nvSpPr>
        <p:spPr>
          <a:ln/>
        </p:spPr>
        <p:txBody>
          <a:bodyPr/>
          <a:lstStyle/>
          <a:p>
            <a:r>
              <a:rPr lang="fr-FR"/>
              <a:t>L’impulsivité</a:t>
            </a:r>
          </a:p>
          <a:p>
            <a:r>
              <a:rPr lang="fr-FR"/>
              <a:t>La recherche de sensation</a:t>
            </a:r>
          </a:p>
          <a:p>
            <a:r>
              <a:rPr lang="fr-FR"/>
              <a:t>La recherche de variété</a:t>
            </a:r>
          </a:p>
          <a:p>
            <a:r>
              <a:rPr lang="fr-FR"/>
              <a:t>L’extraversion</a:t>
            </a:r>
          </a:p>
          <a:p>
            <a:r>
              <a:rPr lang="fr-FR"/>
              <a:t>L’innovativité</a:t>
            </a:r>
          </a:p>
          <a:p>
            <a:r>
              <a:rPr lang="fr-FR"/>
              <a:t>L’avare – le flambeur – le négociateur – le chasseur de promotions</a:t>
            </a:r>
          </a:p>
          <a:p>
            <a:r>
              <a:rPr lang="fr-FR"/>
              <a:t>L’estime de soi</a:t>
            </a:r>
            <a:endParaRPr lang="en-US"/>
          </a:p>
        </p:txBody>
      </p:sp>
    </p:spTree>
    <p:extLst>
      <p:ext uri="{BB962C8B-B14F-4D97-AF65-F5344CB8AC3E}">
        <p14:creationId xmlns:p14="http://schemas.microsoft.com/office/powerpoint/2010/main" val="7311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099">
                                            <p:txEl>
                                              <p:pRg st="0" end="0"/>
                                            </p:txEl>
                                          </p:spTgt>
                                        </p:tgtEl>
                                        <p:attrNameLst>
                                          <p:attrName>style.visibility</p:attrName>
                                        </p:attrNameLst>
                                      </p:cBhvr>
                                      <p:to>
                                        <p:strVal val="visible"/>
                                      </p:to>
                                    </p:set>
                                    <p:anim calcmode="lin" valueType="num">
                                      <p:cBhvr additive="base">
                                        <p:cTn id="7" dur="500" fill="hold"/>
                                        <p:tgtEl>
                                          <p:spTgt spid="260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0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099">
                                            <p:txEl>
                                              <p:pRg st="1" end="1"/>
                                            </p:txEl>
                                          </p:spTgt>
                                        </p:tgtEl>
                                        <p:attrNameLst>
                                          <p:attrName>style.visibility</p:attrName>
                                        </p:attrNameLst>
                                      </p:cBhvr>
                                      <p:to>
                                        <p:strVal val="visible"/>
                                      </p:to>
                                    </p:set>
                                    <p:anim calcmode="lin" valueType="num">
                                      <p:cBhvr additive="base">
                                        <p:cTn id="13" dur="500" fill="hold"/>
                                        <p:tgtEl>
                                          <p:spTgt spid="260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0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0099">
                                            <p:txEl>
                                              <p:pRg st="2" end="2"/>
                                            </p:txEl>
                                          </p:spTgt>
                                        </p:tgtEl>
                                        <p:attrNameLst>
                                          <p:attrName>style.visibility</p:attrName>
                                        </p:attrNameLst>
                                      </p:cBhvr>
                                      <p:to>
                                        <p:strVal val="visible"/>
                                      </p:to>
                                    </p:set>
                                    <p:anim calcmode="lin" valueType="num">
                                      <p:cBhvr additive="base">
                                        <p:cTn id="19" dur="500" fill="hold"/>
                                        <p:tgtEl>
                                          <p:spTgt spid="2600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0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0099">
                                            <p:txEl>
                                              <p:pRg st="3" end="3"/>
                                            </p:txEl>
                                          </p:spTgt>
                                        </p:tgtEl>
                                        <p:attrNameLst>
                                          <p:attrName>style.visibility</p:attrName>
                                        </p:attrNameLst>
                                      </p:cBhvr>
                                      <p:to>
                                        <p:strVal val="visible"/>
                                      </p:to>
                                    </p:set>
                                    <p:anim calcmode="lin" valueType="num">
                                      <p:cBhvr additive="base">
                                        <p:cTn id="25" dur="500" fill="hold"/>
                                        <p:tgtEl>
                                          <p:spTgt spid="2600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00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0099">
                                            <p:txEl>
                                              <p:pRg st="4" end="4"/>
                                            </p:txEl>
                                          </p:spTgt>
                                        </p:tgtEl>
                                        <p:attrNameLst>
                                          <p:attrName>style.visibility</p:attrName>
                                        </p:attrNameLst>
                                      </p:cBhvr>
                                      <p:to>
                                        <p:strVal val="visible"/>
                                      </p:to>
                                    </p:set>
                                    <p:anim calcmode="lin" valueType="num">
                                      <p:cBhvr additive="base">
                                        <p:cTn id="31" dur="500" fill="hold"/>
                                        <p:tgtEl>
                                          <p:spTgt spid="26009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00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60099">
                                            <p:txEl>
                                              <p:pRg st="5" end="5"/>
                                            </p:txEl>
                                          </p:spTgt>
                                        </p:tgtEl>
                                        <p:attrNameLst>
                                          <p:attrName>style.visibility</p:attrName>
                                        </p:attrNameLst>
                                      </p:cBhvr>
                                      <p:to>
                                        <p:strVal val="visible"/>
                                      </p:to>
                                    </p:set>
                                    <p:anim calcmode="lin" valueType="num">
                                      <p:cBhvr additive="base">
                                        <p:cTn id="37" dur="500" fill="hold"/>
                                        <p:tgtEl>
                                          <p:spTgt spid="26009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600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60099">
                                            <p:txEl>
                                              <p:pRg st="6" end="6"/>
                                            </p:txEl>
                                          </p:spTgt>
                                        </p:tgtEl>
                                        <p:attrNameLst>
                                          <p:attrName>style.visibility</p:attrName>
                                        </p:attrNameLst>
                                      </p:cBhvr>
                                      <p:to>
                                        <p:strVal val="visible"/>
                                      </p:to>
                                    </p:set>
                                    <p:anim calcmode="lin" valueType="num">
                                      <p:cBhvr additive="base">
                                        <p:cTn id="43" dur="500" fill="hold"/>
                                        <p:tgtEl>
                                          <p:spTgt spid="26009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6009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ln/>
        </p:spPr>
        <p:txBody>
          <a:bodyPr/>
          <a:lstStyle/>
          <a:p>
            <a:r>
              <a:rPr lang="fr-FR"/>
              <a:t>Le style de vie</a:t>
            </a:r>
            <a:endParaRPr lang="en-US"/>
          </a:p>
        </p:txBody>
      </p:sp>
      <p:sp>
        <p:nvSpPr>
          <p:cNvPr id="261123" name="Rectangle 3"/>
          <p:cNvSpPr>
            <a:spLocks noGrp="1" noChangeArrowheads="1"/>
          </p:cNvSpPr>
          <p:nvPr>
            <p:ph type="body" sz="half" idx="1"/>
          </p:nvPr>
        </p:nvSpPr>
        <p:spPr>
          <a:xfrm>
            <a:off x="1905000" y="2209800"/>
            <a:ext cx="3810000" cy="4114800"/>
          </a:xfrm>
          <a:ln/>
        </p:spPr>
        <p:txBody>
          <a:bodyPr/>
          <a:lstStyle/>
          <a:p>
            <a:r>
              <a:rPr lang="fr-FR" sz="2800"/>
              <a:t>Mesurés par :</a:t>
            </a:r>
          </a:p>
          <a:p>
            <a:pPr lvl="1"/>
            <a:r>
              <a:rPr lang="fr-FR" sz="2400"/>
              <a:t>Les centres d’intérêt</a:t>
            </a:r>
          </a:p>
          <a:p>
            <a:pPr lvl="1"/>
            <a:r>
              <a:rPr lang="fr-FR" sz="2400"/>
              <a:t>Les opinions</a:t>
            </a:r>
          </a:p>
          <a:p>
            <a:pPr lvl="1"/>
            <a:r>
              <a:rPr lang="fr-FR" sz="2400"/>
              <a:t>Les activités</a:t>
            </a:r>
            <a:endParaRPr lang="en-US" sz="2400"/>
          </a:p>
        </p:txBody>
      </p:sp>
      <p:pic>
        <p:nvPicPr>
          <p:cNvPr id="283650" name="Picture 2" descr="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913" y="2060849"/>
            <a:ext cx="4522517"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050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3" cstate="print"/>
          <a:srcRect/>
          <a:stretch>
            <a:fillRect/>
          </a:stretch>
        </p:blipFill>
        <p:spPr bwMode="auto">
          <a:xfrm>
            <a:off x="1524000" y="1109664"/>
            <a:ext cx="9240838" cy="5748337"/>
          </a:xfrm>
          <a:prstGeom prst="rect">
            <a:avLst/>
          </a:prstGeom>
          <a:noFill/>
          <a:ln w="9525">
            <a:noFill/>
            <a:miter lim="800000"/>
            <a:headEnd/>
            <a:tailEnd/>
          </a:ln>
          <a:effectLst/>
        </p:spPr>
      </p:pic>
      <p:sp>
        <p:nvSpPr>
          <p:cNvPr id="4" name="Rectangle 2"/>
          <p:cNvSpPr txBox="1">
            <a:spLocks noChangeArrowheads="1"/>
          </p:cNvSpPr>
          <p:nvPr/>
        </p:nvSpPr>
        <p:spPr>
          <a:xfrm>
            <a:off x="398639" y="0"/>
            <a:ext cx="10058400" cy="1609344"/>
          </a:xfrm>
          <a:prstGeom prst="rect">
            <a:avLst/>
          </a:prstGeom>
          <a:ln/>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fr-FR" dirty="0" smtClean="0"/>
              <a:t>Répartition des dépenses des ménages en France sur 4 décennies</a:t>
            </a:r>
            <a:endParaRPr lang="en-US" dirty="0"/>
          </a:p>
        </p:txBody>
      </p:sp>
    </p:spTree>
    <p:extLst>
      <p:ext uri="{BB962C8B-B14F-4D97-AF65-F5344CB8AC3E}">
        <p14:creationId xmlns:p14="http://schemas.microsoft.com/office/powerpoint/2010/main" val="75382750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ln/>
        </p:spPr>
        <p:txBody>
          <a:bodyPr/>
          <a:lstStyle/>
          <a:p>
            <a:r>
              <a:rPr lang="fr-FR"/>
              <a:t>La culture</a:t>
            </a:r>
            <a:endParaRPr lang="en-US"/>
          </a:p>
        </p:txBody>
      </p:sp>
      <p:sp>
        <p:nvSpPr>
          <p:cNvPr id="263171" name="Rectangle 3"/>
          <p:cNvSpPr>
            <a:spLocks noGrp="1" noChangeArrowheads="1"/>
          </p:cNvSpPr>
          <p:nvPr>
            <p:ph type="body" idx="1"/>
          </p:nvPr>
        </p:nvSpPr>
        <p:spPr>
          <a:ln/>
        </p:spPr>
        <p:txBody>
          <a:bodyPr/>
          <a:lstStyle/>
          <a:p>
            <a:pPr algn="just"/>
            <a:r>
              <a:rPr lang="fr-FR"/>
              <a:t>La culture représente un ensemble de connaissances, de croyances, de normes, de valeurs et de traditions acquises par l’homme en tant que membre d’une société (Hofstede, 1980)</a:t>
            </a:r>
          </a:p>
          <a:p>
            <a:pPr algn="just"/>
            <a:r>
              <a:rPr lang="fr-FR"/>
              <a:t>Trois caractéristiques de la culture :</a:t>
            </a:r>
          </a:p>
          <a:p>
            <a:pPr lvl="1" algn="just"/>
            <a:r>
              <a:rPr lang="fr-FR"/>
              <a:t>Partagée </a:t>
            </a:r>
          </a:p>
          <a:p>
            <a:pPr lvl="1" algn="just"/>
            <a:r>
              <a:rPr lang="fr-FR"/>
              <a:t>Apprise</a:t>
            </a:r>
          </a:p>
          <a:p>
            <a:pPr lvl="1" algn="just"/>
            <a:r>
              <a:rPr lang="fr-FR"/>
              <a:t>Évolutive</a:t>
            </a:r>
          </a:p>
          <a:p>
            <a:endParaRPr lang="en-US"/>
          </a:p>
        </p:txBody>
      </p:sp>
    </p:spTree>
    <p:extLst>
      <p:ext uri="{BB962C8B-B14F-4D97-AF65-F5344CB8AC3E}">
        <p14:creationId xmlns:p14="http://schemas.microsoft.com/office/powerpoint/2010/main" val="21952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 calcmode="lin" valueType="num">
                                      <p:cBhvr additive="base">
                                        <p:cTn id="7" dur="500" fill="hold"/>
                                        <p:tgtEl>
                                          <p:spTgt spid="263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3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3171">
                                            <p:txEl>
                                              <p:pRg st="1" end="1"/>
                                            </p:txEl>
                                          </p:spTgt>
                                        </p:tgtEl>
                                        <p:attrNameLst>
                                          <p:attrName>style.visibility</p:attrName>
                                        </p:attrNameLst>
                                      </p:cBhvr>
                                      <p:to>
                                        <p:strVal val="visible"/>
                                      </p:to>
                                    </p:set>
                                    <p:anim calcmode="lin" valueType="num">
                                      <p:cBhvr additive="base">
                                        <p:cTn id="13" dur="500" fill="hold"/>
                                        <p:tgtEl>
                                          <p:spTgt spid="2631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317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63171">
                                            <p:txEl>
                                              <p:pRg st="2" end="2"/>
                                            </p:txEl>
                                          </p:spTgt>
                                        </p:tgtEl>
                                        <p:attrNameLst>
                                          <p:attrName>style.visibility</p:attrName>
                                        </p:attrNameLst>
                                      </p:cBhvr>
                                      <p:to>
                                        <p:strVal val="visible"/>
                                      </p:to>
                                    </p:set>
                                    <p:anim calcmode="lin" valueType="num">
                                      <p:cBhvr additive="base">
                                        <p:cTn id="17" dur="500" fill="hold"/>
                                        <p:tgtEl>
                                          <p:spTgt spid="26317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6317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63171">
                                            <p:txEl>
                                              <p:pRg st="3" end="3"/>
                                            </p:txEl>
                                          </p:spTgt>
                                        </p:tgtEl>
                                        <p:attrNameLst>
                                          <p:attrName>style.visibility</p:attrName>
                                        </p:attrNameLst>
                                      </p:cBhvr>
                                      <p:to>
                                        <p:strVal val="visible"/>
                                      </p:to>
                                    </p:set>
                                    <p:anim calcmode="lin" valueType="num">
                                      <p:cBhvr additive="base">
                                        <p:cTn id="21" dur="500" fill="hold"/>
                                        <p:tgtEl>
                                          <p:spTgt spid="26317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6317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63171">
                                            <p:txEl>
                                              <p:pRg st="4" end="4"/>
                                            </p:txEl>
                                          </p:spTgt>
                                        </p:tgtEl>
                                        <p:attrNameLst>
                                          <p:attrName>style.visibility</p:attrName>
                                        </p:attrNameLst>
                                      </p:cBhvr>
                                      <p:to>
                                        <p:strVal val="visible"/>
                                      </p:to>
                                    </p:set>
                                    <p:anim calcmode="lin" valueType="num">
                                      <p:cBhvr additive="base">
                                        <p:cTn id="25" dur="500" fill="hold"/>
                                        <p:tgtEl>
                                          <p:spTgt spid="2631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317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ln/>
        </p:spPr>
        <p:txBody>
          <a:bodyPr/>
          <a:lstStyle/>
          <a:p>
            <a:r>
              <a:rPr lang="fr-FR"/>
              <a:t>De l’importance des valeurs</a:t>
            </a:r>
            <a:endParaRPr lang="en-US"/>
          </a:p>
        </p:txBody>
      </p:sp>
      <p:sp>
        <p:nvSpPr>
          <p:cNvPr id="264195" name="Rectangle 3"/>
          <p:cNvSpPr>
            <a:spLocks noGrp="1" noChangeArrowheads="1"/>
          </p:cNvSpPr>
          <p:nvPr>
            <p:ph type="body" idx="1"/>
          </p:nvPr>
        </p:nvSpPr>
        <p:spPr>
          <a:ln/>
        </p:spPr>
        <p:txBody>
          <a:bodyPr/>
          <a:lstStyle/>
          <a:p>
            <a:pPr algn="just"/>
            <a:r>
              <a:rPr lang="fr-FR">
                <a:sym typeface="Wingdings" pitchFamily="2" charset="2"/>
              </a:rPr>
              <a:t>Les valeurs sont des croyances durables et partagées que certains comportements sont plus désirables que d’autres</a:t>
            </a:r>
          </a:p>
          <a:p>
            <a:pPr lvl="1"/>
            <a:r>
              <a:rPr lang="fr-FR" sz="3200"/>
              <a:t>Les valeurs sociales</a:t>
            </a:r>
          </a:p>
          <a:p>
            <a:pPr lvl="1"/>
            <a:r>
              <a:rPr lang="fr-FR" sz="3200"/>
              <a:t>Les valeurs environnementales</a:t>
            </a:r>
          </a:p>
          <a:p>
            <a:pPr lvl="1"/>
            <a:r>
              <a:rPr lang="fr-FR" sz="3200"/>
              <a:t>Les valeurs personnelles</a:t>
            </a:r>
            <a:endParaRPr lang="en-US" sz="3200"/>
          </a:p>
        </p:txBody>
      </p:sp>
    </p:spTree>
    <p:extLst>
      <p:ext uri="{BB962C8B-B14F-4D97-AF65-F5344CB8AC3E}">
        <p14:creationId xmlns:p14="http://schemas.microsoft.com/office/powerpoint/2010/main" val="20120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 calcmode="lin" valueType="num">
                                      <p:cBhvr additive="base">
                                        <p:cTn id="7" dur="500" fill="hold"/>
                                        <p:tgtEl>
                                          <p:spTgt spid="264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195">
                                            <p:txEl>
                                              <p:pRg st="1" end="1"/>
                                            </p:txEl>
                                          </p:spTgt>
                                        </p:tgtEl>
                                        <p:attrNameLst>
                                          <p:attrName>style.visibility</p:attrName>
                                        </p:attrNameLst>
                                      </p:cBhvr>
                                      <p:to>
                                        <p:strVal val="visible"/>
                                      </p:to>
                                    </p:set>
                                    <p:anim calcmode="lin" valueType="num">
                                      <p:cBhvr additive="base">
                                        <p:cTn id="13" dur="500" fill="hold"/>
                                        <p:tgtEl>
                                          <p:spTgt spid="264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4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4195">
                                            <p:txEl>
                                              <p:pRg st="2" end="2"/>
                                            </p:txEl>
                                          </p:spTgt>
                                        </p:tgtEl>
                                        <p:attrNameLst>
                                          <p:attrName>style.visibility</p:attrName>
                                        </p:attrNameLst>
                                      </p:cBhvr>
                                      <p:to>
                                        <p:strVal val="visible"/>
                                      </p:to>
                                    </p:set>
                                    <p:anim calcmode="lin" valueType="num">
                                      <p:cBhvr additive="base">
                                        <p:cTn id="19" dur="500" fill="hold"/>
                                        <p:tgtEl>
                                          <p:spTgt spid="264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41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195">
                                            <p:txEl>
                                              <p:pRg st="3" end="3"/>
                                            </p:txEl>
                                          </p:spTgt>
                                        </p:tgtEl>
                                        <p:attrNameLst>
                                          <p:attrName>style.visibility</p:attrName>
                                        </p:attrNameLst>
                                      </p:cBhvr>
                                      <p:to>
                                        <p:strVal val="visible"/>
                                      </p:to>
                                    </p:set>
                                    <p:anim calcmode="lin" valueType="num">
                                      <p:cBhvr additive="base">
                                        <p:cTn id="25" dur="500" fill="hold"/>
                                        <p:tgtEl>
                                          <p:spTgt spid="2641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41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ln/>
        </p:spPr>
        <p:txBody>
          <a:bodyPr/>
          <a:lstStyle/>
          <a:p>
            <a:r>
              <a:rPr lang="fr-FR"/>
              <a:t>Les valeurs sociales</a:t>
            </a:r>
            <a:endParaRPr lang="en-US"/>
          </a:p>
        </p:txBody>
      </p:sp>
      <p:sp>
        <p:nvSpPr>
          <p:cNvPr id="266243" name="Rectangle 3"/>
          <p:cNvSpPr>
            <a:spLocks noGrp="1" noChangeArrowheads="1"/>
          </p:cNvSpPr>
          <p:nvPr>
            <p:ph type="body" idx="1"/>
          </p:nvPr>
        </p:nvSpPr>
        <p:spPr>
          <a:ln/>
        </p:spPr>
        <p:txBody>
          <a:bodyPr/>
          <a:lstStyle/>
          <a:p>
            <a:r>
              <a:rPr lang="fr-FR"/>
              <a:t>Individualisme ou collectivisme ?</a:t>
            </a:r>
          </a:p>
          <a:p>
            <a:r>
              <a:rPr lang="fr-FR"/>
              <a:t>Et les relations amoureuses ?</a:t>
            </a:r>
          </a:p>
          <a:p>
            <a:r>
              <a:rPr lang="fr-FR"/>
              <a:t>Et l’égalité hommes/femmes dans tout ça ?!</a:t>
            </a:r>
          </a:p>
          <a:p>
            <a:endParaRPr lang="fr-FR"/>
          </a:p>
          <a:p>
            <a:endParaRPr lang="en-US"/>
          </a:p>
        </p:txBody>
      </p:sp>
    </p:spTree>
    <p:extLst>
      <p:ext uri="{BB962C8B-B14F-4D97-AF65-F5344CB8AC3E}">
        <p14:creationId xmlns:p14="http://schemas.microsoft.com/office/powerpoint/2010/main" val="13282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 calcmode="lin" valueType="num">
                                      <p:cBhvr additive="base">
                                        <p:cTn id="7" dur="500" fill="hold"/>
                                        <p:tgtEl>
                                          <p:spTgt spid="2662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43">
                                            <p:txEl>
                                              <p:pRg st="1" end="1"/>
                                            </p:txEl>
                                          </p:spTgt>
                                        </p:tgtEl>
                                        <p:attrNameLst>
                                          <p:attrName>style.visibility</p:attrName>
                                        </p:attrNameLst>
                                      </p:cBhvr>
                                      <p:to>
                                        <p:strVal val="visible"/>
                                      </p:to>
                                    </p:set>
                                    <p:anim calcmode="lin" valueType="num">
                                      <p:cBhvr additive="base">
                                        <p:cTn id="13" dur="500" fill="hold"/>
                                        <p:tgtEl>
                                          <p:spTgt spid="2662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43">
                                            <p:txEl>
                                              <p:pRg st="2" end="2"/>
                                            </p:txEl>
                                          </p:spTgt>
                                        </p:tgtEl>
                                        <p:attrNameLst>
                                          <p:attrName>style.visibility</p:attrName>
                                        </p:attrNameLst>
                                      </p:cBhvr>
                                      <p:to>
                                        <p:strVal val="visible"/>
                                      </p:to>
                                    </p:set>
                                    <p:anim calcmode="lin" valueType="num">
                                      <p:cBhvr additive="base">
                                        <p:cTn id="19" dur="500" fill="hold"/>
                                        <p:tgtEl>
                                          <p:spTgt spid="2662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4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bldLvl="2"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ln/>
        </p:spPr>
        <p:txBody>
          <a:bodyPr/>
          <a:lstStyle/>
          <a:p>
            <a:r>
              <a:rPr lang="fr-FR"/>
              <a:t>Les valeurs environnementales</a:t>
            </a:r>
            <a:endParaRPr lang="en-US"/>
          </a:p>
        </p:txBody>
      </p:sp>
      <p:sp>
        <p:nvSpPr>
          <p:cNvPr id="268291" name="Rectangle 3"/>
          <p:cNvSpPr>
            <a:spLocks noGrp="1" noChangeArrowheads="1"/>
          </p:cNvSpPr>
          <p:nvPr>
            <p:ph type="body" idx="1"/>
          </p:nvPr>
        </p:nvSpPr>
        <p:spPr>
          <a:ln/>
        </p:spPr>
        <p:txBody>
          <a:bodyPr/>
          <a:lstStyle/>
          <a:p>
            <a:r>
              <a:rPr lang="fr-FR">
                <a:sym typeface="Wingdings" pitchFamily="2" charset="2"/>
              </a:rPr>
              <a:t>Tout ce qui a trait au rapport entre l’homme et les phénomènes naturels :</a:t>
            </a:r>
          </a:p>
          <a:p>
            <a:pPr lvl="1"/>
            <a:r>
              <a:rPr lang="fr-FR"/>
              <a:t>Rapport à la nature (propreté, relation à la nature)</a:t>
            </a:r>
          </a:p>
          <a:p>
            <a:pPr lvl="1"/>
            <a:r>
              <a:rPr lang="fr-FR"/>
              <a:t>Volonté de modifier son destin ou fatalisme (statut ou mérite, tradition ou modernité, fatalisme)</a:t>
            </a:r>
          </a:p>
          <a:p>
            <a:endParaRPr lang="fr-FR"/>
          </a:p>
          <a:p>
            <a:pPr lvl="1"/>
            <a:endParaRPr lang="en-US"/>
          </a:p>
        </p:txBody>
      </p:sp>
    </p:spTree>
    <p:extLst>
      <p:ext uri="{BB962C8B-B14F-4D97-AF65-F5344CB8AC3E}">
        <p14:creationId xmlns:p14="http://schemas.microsoft.com/office/powerpoint/2010/main" val="8609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additive="base">
                                        <p:cTn id="7" dur="500" fill="hold"/>
                                        <p:tgtEl>
                                          <p:spTgt spid="268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8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8291">
                                            <p:txEl>
                                              <p:pRg st="1" end="1"/>
                                            </p:txEl>
                                          </p:spTgt>
                                        </p:tgtEl>
                                        <p:attrNameLst>
                                          <p:attrName>style.visibility</p:attrName>
                                        </p:attrNameLst>
                                      </p:cBhvr>
                                      <p:to>
                                        <p:strVal val="visible"/>
                                      </p:to>
                                    </p:set>
                                    <p:anim calcmode="lin" valueType="num">
                                      <p:cBhvr additive="base">
                                        <p:cTn id="13" dur="500" fill="hold"/>
                                        <p:tgtEl>
                                          <p:spTgt spid="2682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82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8291">
                                            <p:txEl>
                                              <p:pRg st="2" end="2"/>
                                            </p:txEl>
                                          </p:spTgt>
                                        </p:tgtEl>
                                        <p:attrNameLst>
                                          <p:attrName>style.visibility</p:attrName>
                                        </p:attrNameLst>
                                      </p:cBhvr>
                                      <p:to>
                                        <p:strVal val="visible"/>
                                      </p:to>
                                    </p:set>
                                    <p:anim calcmode="lin" valueType="num">
                                      <p:cBhvr additive="base">
                                        <p:cTn id="19" dur="500" fill="hold"/>
                                        <p:tgtEl>
                                          <p:spTgt spid="2682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829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bldLvl="2"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ln/>
        </p:spPr>
        <p:txBody>
          <a:bodyPr/>
          <a:lstStyle/>
          <a:p>
            <a:r>
              <a:rPr lang="fr-FR"/>
              <a:t>Les valeurs personnelles</a:t>
            </a:r>
            <a:endParaRPr lang="en-US"/>
          </a:p>
        </p:txBody>
      </p:sp>
      <p:sp>
        <p:nvSpPr>
          <p:cNvPr id="270339" name="Rectangle 3"/>
          <p:cNvSpPr>
            <a:spLocks noGrp="1" noChangeArrowheads="1"/>
          </p:cNvSpPr>
          <p:nvPr>
            <p:ph type="body" idx="1"/>
          </p:nvPr>
        </p:nvSpPr>
        <p:spPr>
          <a:ln/>
        </p:spPr>
        <p:txBody>
          <a:bodyPr/>
          <a:lstStyle/>
          <a:p>
            <a:r>
              <a:rPr lang="fr-FR"/>
              <a:t>L’activité physique</a:t>
            </a:r>
          </a:p>
          <a:p>
            <a:r>
              <a:rPr lang="fr-FR"/>
              <a:t>Matérialisme ou simplicité ?</a:t>
            </a:r>
          </a:p>
          <a:p>
            <a:r>
              <a:rPr lang="fr-FR"/>
              <a:t>Travail ou loisir ?</a:t>
            </a:r>
          </a:p>
          <a:p>
            <a:r>
              <a:rPr lang="fr-FR"/>
              <a:t>Futur ou présent ?</a:t>
            </a:r>
          </a:p>
          <a:p>
            <a:r>
              <a:rPr lang="fr-FR"/>
              <a:t>Humour ou sérieux ?</a:t>
            </a:r>
            <a:endParaRPr lang="en-US"/>
          </a:p>
        </p:txBody>
      </p:sp>
    </p:spTree>
    <p:extLst>
      <p:ext uri="{BB962C8B-B14F-4D97-AF65-F5344CB8AC3E}">
        <p14:creationId xmlns:p14="http://schemas.microsoft.com/office/powerpoint/2010/main" val="8212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anim calcmode="lin" valueType="num">
                                      <p:cBhvr additive="base">
                                        <p:cTn id="7" dur="500" fill="hold"/>
                                        <p:tgtEl>
                                          <p:spTgt spid="270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0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0339">
                                            <p:txEl>
                                              <p:pRg st="1" end="1"/>
                                            </p:txEl>
                                          </p:spTgt>
                                        </p:tgtEl>
                                        <p:attrNameLst>
                                          <p:attrName>style.visibility</p:attrName>
                                        </p:attrNameLst>
                                      </p:cBhvr>
                                      <p:to>
                                        <p:strVal val="visible"/>
                                      </p:to>
                                    </p:set>
                                    <p:anim calcmode="lin" valueType="num">
                                      <p:cBhvr additive="base">
                                        <p:cTn id="13" dur="500" fill="hold"/>
                                        <p:tgtEl>
                                          <p:spTgt spid="270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0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0339">
                                            <p:txEl>
                                              <p:pRg st="2" end="2"/>
                                            </p:txEl>
                                          </p:spTgt>
                                        </p:tgtEl>
                                        <p:attrNameLst>
                                          <p:attrName>style.visibility</p:attrName>
                                        </p:attrNameLst>
                                      </p:cBhvr>
                                      <p:to>
                                        <p:strVal val="visible"/>
                                      </p:to>
                                    </p:set>
                                    <p:anim calcmode="lin" valueType="num">
                                      <p:cBhvr additive="base">
                                        <p:cTn id="19" dur="500" fill="hold"/>
                                        <p:tgtEl>
                                          <p:spTgt spid="270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0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0339">
                                            <p:txEl>
                                              <p:pRg st="3" end="3"/>
                                            </p:txEl>
                                          </p:spTgt>
                                        </p:tgtEl>
                                        <p:attrNameLst>
                                          <p:attrName>style.visibility</p:attrName>
                                        </p:attrNameLst>
                                      </p:cBhvr>
                                      <p:to>
                                        <p:strVal val="visible"/>
                                      </p:to>
                                    </p:set>
                                    <p:anim calcmode="lin" valueType="num">
                                      <p:cBhvr additive="base">
                                        <p:cTn id="25" dur="500" fill="hold"/>
                                        <p:tgtEl>
                                          <p:spTgt spid="270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0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0339">
                                            <p:txEl>
                                              <p:pRg st="4" end="4"/>
                                            </p:txEl>
                                          </p:spTgt>
                                        </p:tgtEl>
                                        <p:attrNameLst>
                                          <p:attrName>style.visibility</p:attrName>
                                        </p:attrNameLst>
                                      </p:cBhvr>
                                      <p:to>
                                        <p:strVal val="visible"/>
                                      </p:to>
                                    </p:set>
                                    <p:anim calcmode="lin" valueType="num">
                                      <p:cBhvr additive="base">
                                        <p:cTn id="31" dur="500" fill="hold"/>
                                        <p:tgtEl>
                                          <p:spTgt spid="270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033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bldLvl="2"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1992313" y="2565400"/>
            <a:ext cx="8229600" cy="1143000"/>
          </a:xfrm>
          <a:ln/>
        </p:spPr>
        <p:txBody>
          <a:bodyPr/>
          <a:lstStyle/>
          <a:p>
            <a:r>
              <a:rPr lang="fr-FR"/>
              <a:t>c) Les groupes et la famille</a:t>
            </a:r>
            <a:endParaRPr lang="en-US"/>
          </a:p>
        </p:txBody>
      </p:sp>
    </p:spTree>
    <p:extLst>
      <p:ext uri="{BB962C8B-B14F-4D97-AF65-F5344CB8AC3E}">
        <p14:creationId xmlns:p14="http://schemas.microsoft.com/office/powerpoint/2010/main" val="5814660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23" name="Group 3"/>
          <p:cNvGrpSpPr>
            <a:grpSpLocks/>
          </p:cNvGrpSpPr>
          <p:nvPr/>
        </p:nvGrpSpPr>
        <p:grpSpPr bwMode="auto">
          <a:xfrm>
            <a:off x="6477002" y="3733800"/>
            <a:ext cx="2743200" cy="2819400"/>
            <a:chOff x="3936" y="2352"/>
            <a:chExt cx="1728" cy="1776"/>
          </a:xfrm>
          <a:solidFill>
            <a:schemeClr val="accent2">
              <a:lumMod val="75000"/>
            </a:schemeClr>
          </a:solidFill>
        </p:grpSpPr>
        <p:sp>
          <p:nvSpPr>
            <p:cNvPr id="286724" name="Rectangle 4"/>
            <p:cNvSpPr>
              <a:spLocks noChangeArrowheads="1"/>
            </p:cNvSpPr>
            <p:nvPr/>
          </p:nvSpPr>
          <p:spPr bwMode="auto">
            <a:xfrm>
              <a:off x="3936" y="2352"/>
              <a:ext cx="1728" cy="1776"/>
            </a:xfrm>
            <a:prstGeom prst="rect">
              <a:avLst/>
            </a:prstGeom>
            <a:grpFill/>
            <a:ln w="9525">
              <a:solidFill>
                <a:schemeClr val="tx1"/>
              </a:solidFill>
              <a:miter lim="800000"/>
              <a:headEnd/>
              <a:tailEnd/>
            </a:ln>
            <a:effectLst/>
          </p:spPr>
          <p:txBody>
            <a:bodyPr wrap="none" anchor="ctr"/>
            <a:lstStyle/>
            <a:p>
              <a:endParaRPr lang="fr-FR"/>
            </a:p>
          </p:txBody>
        </p:sp>
        <p:cxnSp>
          <p:nvCxnSpPr>
            <p:cNvPr id="286725" name="AutoShape 5"/>
            <p:cNvCxnSpPr>
              <a:cxnSpLocks noChangeShapeType="1"/>
            </p:cNvCxnSpPr>
            <p:nvPr/>
          </p:nvCxnSpPr>
          <p:spPr bwMode="auto">
            <a:xfrm>
              <a:off x="3936" y="2736"/>
              <a:ext cx="1728" cy="1"/>
            </a:xfrm>
            <a:prstGeom prst="straightConnector1">
              <a:avLst/>
            </a:prstGeom>
            <a:grpFill/>
            <a:ln w="9525">
              <a:solidFill>
                <a:schemeClr val="tx1"/>
              </a:solidFill>
              <a:round/>
              <a:headEnd/>
              <a:tailEnd/>
            </a:ln>
            <a:effectLst/>
          </p:spPr>
        </p:cxnSp>
        <p:sp>
          <p:nvSpPr>
            <p:cNvPr id="286726" name="Text Box 6"/>
            <p:cNvSpPr txBox="1">
              <a:spLocks noChangeArrowheads="1"/>
            </p:cNvSpPr>
            <p:nvPr/>
          </p:nvSpPr>
          <p:spPr bwMode="auto">
            <a:xfrm>
              <a:off x="4131" y="2431"/>
              <a:ext cx="1434" cy="252"/>
            </a:xfrm>
            <a:prstGeom prst="rect">
              <a:avLst/>
            </a:prstGeom>
            <a:grpFill/>
            <a:ln w="9525">
              <a:noFill/>
              <a:miter lim="800000"/>
              <a:headEnd/>
              <a:tailEnd/>
            </a:ln>
            <a:effectLst/>
          </p:spPr>
          <p:txBody>
            <a:bodyPr wrap="none">
              <a:spAutoFit/>
            </a:bodyPr>
            <a:lstStyle/>
            <a:p>
              <a:pPr algn="ctr"/>
              <a:r>
                <a:rPr lang="fr-FR" sz="2000">
                  <a:latin typeface="Eras Demi ITC" pitchFamily="34" charset="0"/>
                </a:rPr>
                <a:t> Groupes secondaire</a:t>
              </a:r>
            </a:p>
          </p:txBody>
        </p:sp>
        <p:sp>
          <p:nvSpPr>
            <p:cNvPr id="286727" name="Text Box 7"/>
            <p:cNvSpPr txBox="1">
              <a:spLocks noChangeArrowheads="1"/>
            </p:cNvSpPr>
            <p:nvPr/>
          </p:nvSpPr>
          <p:spPr bwMode="auto">
            <a:xfrm>
              <a:off x="4008" y="2968"/>
              <a:ext cx="1522" cy="252"/>
            </a:xfrm>
            <a:prstGeom prst="rect">
              <a:avLst/>
            </a:prstGeom>
            <a:grpFill/>
            <a:ln w="9525">
              <a:noFill/>
              <a:miter lim="800000"/>
              <a:headEnd/>
              <a:tailEnd/>
            </a:ln>
            <a:effectLst/>
          </p:spPr>
          <p:txBody>
            <a:bodyPr wrap="none">
              <a:spAutoFit/>
            </a:bodyPr>
            <a:lstStyle/>
            <a:p>
              <a:pPr algn="ctr"/>
              <a:r>
                <a:rPr lang="fr-FR" sz="2000">
                  <a:latin typeface="Eras Demi ITC" pitchFamily="34" charset="0"/>
                </a:rPr>
                <a:t>Contacts plus distants</a:t>
              </a:r>
            </a:p>
          </p:txBody>
        </p:sp>
      </p:grpSp>
      <p:grpSp>
        <p:nvGrpSpPr>
          <p:cNvPr id="286728" name="Group 8"/>
          <p:cNvGrpSpPr>
            <a:grpSpLocks/>
          </p:cNvGrpSpPr>
          <p:nvPr/>
        </p:nvGrpSpPr>
        <p:grpSpPr bwMode="auto">
          <a:xfrm>
            <a:off x="5181600" y="2590800"/>
            <a:ext cx="1905000" cy="1030288"/>
            <a:chOff x="2304" y="1632"/>
            <a:chExt cx="1200" cy="649"/>
          </a:xfrm>
          <a:solidFill>
            <a:schemeClr val="accent2">
              <a:lumMod val="40000"/>
              <a:lumOff val="60000"/>
            </a:schemeClr>
          </a:solidFill>
        </p:grpSpPr>
        <p:sp>
          <p:nvSpPr>
            <p:cNvPr id="286729" name="AutoShape 9"/>
            <p:cNvSpPr>
              <a:spLocks noChangeArrowheads="1"/>
            </p:cNvSpPr>
            <p:nvPr/>
          </p:nvSpPr>
          <p:spPr bwMode="auto">
            <a:xfrm rot="3368436">
              <a:off x="3011" y="1789"/>
              <a:ext cx="649" cy="336"/>
            </a:xfrm>
            <a:prstGeom prst="rightArrow">
              <a:avLst>
                <a:gd name="adj1" fmla="val 50000"/>
                <a:gd name="adj2" fmla="val 48289"/>
              </a:avLst>
            </a:prstGeom>
            <a:grpFill/>
            <a:ln w="9525">
              <a:solidFill>
                <a:schemeClr val="tx1"/>
              </a:solidFill>
              <a:miter lim="800000"/>
              <a:headEnd/>
              <a:tailEnd/>
            </a:ln>
            <a:effectLst/>
          </p:spPr>
          <p:txBody>
            <a:bodyPr wrap="none" anchor="ctr"/>
            <a:lstStyle/>
            <a:p>
              <a:endParaRPr lang="fr-FR"/>
            </a:p>
          </p:txBody>
        </p:sp>
        <p:sp>
          <p:nvSpPr>
            <p:cNvPr id="286730" name="AutoShape 10"/>
            <p:cNvSpPr>
              <a:spLocks noChangeArrowheads="1"/>
            </p:cNvSpPr>
            <p:nvPr/>
          </p:nvSpPr>
          <p:spPr bwMode="auto">
            <a:xfrm rot="18231564" flipH="1">
              <a:off x="2147" y="1789"/>
              <a:ext cx="649" cy="336"/>
            </a:xfrm>
            <a:prstGeom prst="rightArrow">
              <a:avLst>
                <a:gd name="adj1" fmla="val 50000"/>
                <a:gd name="adj2" fmla="val 48289"/>
              </a:avLst>
            </a:prstGeom>
            <a:grpFill/>
            <a:ln w="9525">
              <a:solidFill>
                <a:schemeClr val="tx1"/>
              </a:solidFill>
              <a:miter lim="800000"/>
              <a:headEnd/>
              <a:tailEnd/>
            </a:ln>
            <a:effectLst/>
          </p:spPr>
          <p:txBody>
            <a:bodyPr wrap="none" anchor="ctr"/>
            <a:lstStyle/>
            <a:p>
              <a:endParaRPr lang="fr-FR"/>
            </a:p>
          </p:txBody>
        </p:sp>
      </p:grpSp>
      <p:grpSp>
        <p:nvGrpSpPr>
          <p:cNvPr id="286731" name="Group 11"/>
          <p:cNvGrpSpPr>
            <a:grpSpLocks/>
          </p:cNvGrpSpPr>
          <p:nvPr/>
        </p:nvGrpSpPr>
        <p:grpSpPr bwMode="auto">
          <a:xfrm>
            <a:off x="3431358" y="3733800"/>
            <a:ext cx="2436328" cy="2819400"/>
            <a:chOff x="96" y="2352"/>
            <a:chExt cx="1392" cy="1776"/>
          </a:xfrm>
          <a:solidFill>
            <a:schemeClr val="accent2">
              <a:lumMod val="40000"/>
              <a:lumOff val="60000"/>
            </a:schemeClr>
          </a:solidFill>
        </p:grpSpPr>
        <p:sp>
          <p:nvSpPr>
            <p:cNvPr id="286732" name="Rectangle 12"/>
            <p:cNvSpPr>
              <a:spLocks noChangeArrowheads="1"/>
            </p:cNvSpPr>
            <p:nvPr/>
          </p:nvSpPr>
          <p:spPr bwMode="auto">
            <a:xfrm>
              <a:off x="96" y="2352"/>
              <a:ext cx="1392" cy="1776"/>
            </a:xfrm>
            <a:prstGeom prst="rect">
              <a:avLst/>
            </a:prstGeom>
            <a:grpFill/>
            <a:ln w="9525">
              <a:solidFill>
                <a:schemeClr val="tx1"/>
              </a:solidFill>
              <a:miter lim="800000"/>
              <a:headEnd/>
              <a:tailEnd/>
            </a:ln>
            <a:effectLst/>
          </p:spPr>
          <p:txBody>
            <a:bodyPr wrap="none" anchor="ctr"/>
            <a:lstStyle/>
            <a:p>
              <a:endParaRPr lang="fr-FR"/>
            </a:p>
          </p:txBody>
        </p:sp>
        <p:sp>
          <p:nvSpPr>
            <p:cNvPr id="286733" name="Text Box 13"/>
            <p:cNvSpPr txBox="1">
              <a:spLocks noChangeArrowheads="1"/>
            </p:cNvSpPr>
            <p:nvPr/>
          </p:nvSpPr>
          <p:spPr bwMode="auto">
            <a:xfrm>
              <a:off x="221" y="2440"/>
              <a:ext cx="1190" cy="252"/>
            </a:xfrm>
            <a:prstGeom prst="rect">
              <a:avLst/>
            </a:prstGeom>
            <a:grpFill/>
            <a:ln w="9525">
              <a:noFill/>
              <a:miter lim="800000"/>
              <a:headEnd/>
              <a:tailEnd/>
            </a:ln>
            <a:effectLst/>
          </p:spPr>
          <p:txBody>
            <a:bodyPr wrap="none">
              <a:spAutoFit/>
            </a:bodyPr>
            <a:lstStyle/>
            <a:p>
              <a:pPr algn="ctr"/>
              <a:r>
                <a:rPr lang="fr-FR" sz="2000">
                  <a:latin typeface="Eras Demi ITC" pitchFamily="34" charset="0"/>
                </a:rPr>
                <a:t>Groupes primaires</a:t>
              </a:r>
            </a:p>
          </p:txBody>
        </p:sp>
        <p:sp>
          <p:nvSpPr>
            <p:cNvPr id="286734" name="Text Box 14"/>
            <p:cNvSpPr txBox="1">
              <a:spLocks noChangeArrowheads="1"/>
            </p:cNvSpPr>
            <p:nvPr/>
          </p:nvSpPr>
          <p:spPr bwMode="auto">
            <a:xfrm>
              <a:off x="149" y="2920"/>
              <a:ext cx="1165" cy="834"/>
            </a:xfrm>
            <a:prstGeom prst="rect">
              <a:avLst/>
            </a:prstGeom>
            <a:grpFill/>
            <a:ln w="9525">
              <a:noFill/>
              <a:miter lim="800000"/>
              <a:headEnd/>
              <a:tailEnd/>
            </a:ln>
            <a:effectLst/>
          </p:spPr>
          <p:txBody>
            <a:bodyPr wrap="none">
              <a:spAutoFit/>
            </a:bodyPr>
            <a:lstStyle/>
            <a:p>
              <a:pPr algn="ctr"/>
              <a:r>
                <a:rPr lang="fr-FR" sz="2000">
                  <a:latin typeface="Eras Demi ITC" pitchFamily="34" charset="0"/>
                </a:rPr>
                <a:t>Contacts réguliers</a:t>
              </a:r>
            </a:p>
            <a:p>
              <a:pPr algn="ctr"/>
              <a:r>
                <a:rPr lang="fr-FR" sz="2000">
                  <a:latin typeface="Eras Demi ITC" pitchFamily="34" charset="0"/>
                </a:rPr>
                <a:t>(famille, </a:t>
              </a:r>
            </a:p>
            <a:p>
              <a:pPr algn="ctr"/>
              <a:r>
                <a:rPr lang="fr-FR" sz="2000">
                  <a:latin typeface="Eras Demi ITC" pitchFamily="34" charset="0"/>
                </a:rPr>
                <a:t>université, </a:t>
              </a:r>
            </a:p>
            <a:p>
              <a:pPr algn="ctr"/>
              <a:r>
                <a:rPr lang="fr-FR" sz="2000">
                  <a:latin typeface="Eras Demi ITC" pitchFamily="34" charset="0"/>
                </a:rPr>
                <a:t>entreprise, …)</a:t>
              </a:r>
            </a:p>
          </p:txBody>
        </p:sp>
        <p:cxnSp>
          <p:nvCxnSpPr>
            <p:cNvPr id="286735" name="AutoShape 15"/>
            <p:cNvCxnSpPr>
              <a:cxnSpLocks noChangeShapeType="1"/>
            </p:cNvCxnSpPr>
            <p:nvPr/>
          </p:nvCxnSpPr>
          <p:spPr bwMode="auto">
            <a:xfrm>
              <a:off x="96" y="2736"/>
              <a:ext cx="1392" cy="0"/>
            </a:xfrm>
            <a:prstGeom prst="straightConnector1">
              <a:avLst/>
            </a:prstGeom>
            <a:grpFill/>
            <a:ln w="9525">
              <a:solidFill>
                <a:schemeClr val="tx1"/>
              </a:solidFill>
              <a:round/>
              <a:headEnd/>
              <a:tailEnd/>
            </a:ln>
            <a:effectLst/>
          </p:spPr>
        </p:cxnSp>
      </p:grpSp>
      <p:grpSp>
        <p:nvGrpSpPr>
          <p:cNvPr id="286736" name="Group 16"/>
          <p:cNvGrpSpPr>
            <a:grpSpLocks/>
          </p:cNvGrpSpPr>
          <p:nvPr/>
        </p:nvGrpSpPr>
        <p:grpSpPr bwMode="auto">
          <a:xfrm>
            <a:off x="2289176" y="611188"/>
            <a:ext cx="7515225" cy="1674812"/>
            <a:chOff x="864" y="385"/>
            <a:chExt cx="4032" cy="1055"/>
          </a:xfrm>
        </p:grpSpPr>
        <p:grpSp>
          <p:nvGrpSpPr>
            <p:cNvPr id="286737" name="Group 17"/>
            <p:cNvGrpSpPr>
              <a:grpSpLocks/>
            </p:cNvGrpSpPr>
            <p:nvPr/>
          </p:nvGrpSpPr>
          <p:grpSpPr bwMode="auto">
            <a:xfrm>
              <a:off x="1219" y="385"/>
              <a:ext cx="3356" cy="869"/>
              <a:chOff x="1219" y="731"/>
              <a:chExt cx="3356" cy="869"/>
            </a:xfrm>
          </p:grpSpPr>
          <p:sp>
            <p:nvSpPr>
              <p:cNvPr id="286738" name="Text Box 18"/>
              <p:cNvSpPr txBox="1">
                <a:spLocks noChangeArrowheads="1"/>
              </p:cNvSpPr>
              <p:nvPr/>
            </p:nvSpPr>
            <p:spPr bwMode="auto">
              <a:xfrm>
                <a:off x="2838" y="731"/>
                <a:ext cx="99" cy="250"/>
              </a:xfrm>
              <a:prstGeom prst="rect">
                <a:avLst/>
              </a:prstGeom>
              <a:noFill/>
              <a:ln w="9525">
                <a:noFill/>
                <a:miter lim="800000"/>
                <a:headEnd/>
                <a:tailEnd/>
              </a:ln>
              <a:effectLst/>
            </p:spPr>
            <p:txBody>
              <a:bodyPr wrap="none">
                <a:spAutoFit/>
              </a:bodyPr>
              <a:lstStyle/>
              <a:p>
                <a:pPr algn="ctr"/>
                <a:endParaRPr lang="fr-FR" sz="2000">
                  <a:latin typeface="Eras Demi ITC" pitchFamily="34" charset="0"/>
                </a:endParaRPr>
              </a:p>
            </p:txBody>
          </p:sp>
          <p:sp>
            <p:nvSpPr>
              <p:cNvPr id="286739" name="Text Box 19"/>
              <p:cNvSpPr txBox="1">
                <a:spLocks noChangeArrowheads="1"/>
              </p:cNvSpPr>
              <p:nvPr/>
            </p:nvSpPr>
            <p:spPr bwMode="auto">
              <a:xfrm>
                <a:off x="1219" y="1154"/>
                <a:ext cx="3356" cy="446"/>
              </a:xfrm>
              <a:prstGeom prst="rect">
                <a:avLst/>
              </a:prstGeom>
              <a:noFill/>
              <a:ln w="9525">
                <a:noFill/>
                <a:miter lim="800000"/>
                <a:headEnd/>
                <a:tailEnd/>
              </a:ln>
              <a:effectLst/>
            </p:spPr>
            <p:txBody>
              <a:bodyPr wrap="none">
                <a:spAutoFit/>
              </a:bodyPr>
              <a:lstStyle/>
              <a:p>
                <a:pPr algn="ctr"/>
                <a:r>
                  <a:rPr lang="fr-FR" sz="2000">
                    <a:latin typeface="Eras Demi ITC" pitchFamily="34" charset="0"/>
                  </a:rPr>
                  <a:t>groupes constitués des personnes avec lesquelles l’individu</a:t>
                </a:r>
              </a:p>
              <a:p>
                <a:pPr algn="ctr"/>
                <a:r>
                  <a:rPr lang="fr-FR" sz="2000">
                    <a:latin typeface="Eras Demi ITC" pitchFamily="34" charset="0"/>
                  </a:rPr>
                  <a:t>entretien des relations directes</a:t>
                </a:r>
              </a:p>
            </p:txBody>
          </p:sp>
        </p:grpSp>
        <p:sp>
          <p:nvSpPr>
            <p:cNvPr id="286740" name="AutoShape 20"/>
            <p:cNvSpPr>
              <a:spLocks noChangeArrowheads="1"/>
            </p:cNvSpPr>
            <p:nvPr/>
          </p:nvSpPr>
          <p:spPr bwMode="auto">
            <a:xfrm>
              <a:off x="864" y="624"/>
              <a:ext cx="4032" cy="816"/>
            </a:xfrm>
            <a:prstGeom prst="foldedCorner">
              <a:avLst>
                <a:gd name="adj" fmla="val 12500"/>
              </a:avLst>
            </a:prstGeom>
            <a:noFill/>
            <a:ln w="9525">
              <a:solidFill>
                <a:schemeClr val="tx1"/>
              </a:solidFill>
              <a:round/>
              <a:headEnd/>
              <a:tailEnd/>
            </a:ln>
            <a:effectLst/>
          </p:spPr>
          <p:txBody>
            <a:bodyPr wrap="none" anchor="ctr"/>
            <a:lstStyle/>
            <a:p>
              <a:endParaRPr lang="fr-FR"/>
            </a:p>
          </p:txBody>
        </p:sp>
      </p:grpSp>
      <p:sp>
        <p:nvSpPr>
          <p:cNvPr id="21" name="Rectangle 2"/>
          <p:cNvSpPr txBox="1">
            <a:spLocks noChangeArrowheads="1"/>
          </p:cNvSpPr>
          <p:nvPr/>
        </p:nvSpPr>
        <p:spPr>
          <a:xfrm>
            <a:off x="1774826" y="188913"/>
            <a:ext cx="8893175" cy="1143000"/>
          </a:xfrm>
          <a:prstGeom prst="rect">
            <a:avLst/>
          </a:prstGeom>
          <a:ln w="12700"/>
        </p:spPr>
        <p:txBody>
          <a:bodyPr vert="horz" lIns="90488" tIns="44450" rIns="90488" bIns="44450" rtlCol="0" anchor="ctr">
            <a:normAutofit fontScale="82500" lnSpcReduction="2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FR" sz="3600" b="1" dirty="0" smtClean="0"/>
              <a:t/>
            </a:r>
            <a:br>
              <a:rPr lang="fr-FR" sz="3600" b="1" dirty="0" smtClean="0"/>
            </a:br>
            <a:r>
              <a:rPr lang="fr-FR" sz="3600" b="1" dirty="0" smtClean="0"/>
              <a:t>Les groupes d’appartenance</a:t>
            </a:r>
            <a:br>
              <a:rPr lang="fr-FR" sz="3600" b="1" dirty="0" smtClean="0"/>
            </a:br>
            <a:endParaRPr lang="fr-FR" sz="3600" b="1" dirty="0"/>
          </a:p>
        </p:txBody>
      </p:sp>
    </p:spTree>
    <p:extLst>
      <p:ext uri="{BB962C8B-B14F-4D97-AF65-F5344CB8AC3E}">
        <p14:creationId xmlns:p14="http://schemas.microsoft.com/office/powerpoint/2010/main" val="93366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86728"/>
                                        </p:tgtEl>
                                        <p:attrNameLst>
                                          <p:attrName>style.visibility</p:attrName>
                                        </p:attrNameLst>
                                      </p:cBhvr>
                                      <p:to>
                                        <p:strVal val="visible"/>
                                      </p:to>
                                    </p:set>
                                    <p:animEffect transition="in" filter="wipe(up)">
                                      <p:cBhvr>
                                        <p:cTn id="11" dur="500"/>
                                        <p:tgtEl>
                                          <p:spTgt spid="2867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867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86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ln/>
        </p:spPr>
        <p:txBody>
          <a:bodyPr/>
          <a:lstStyle/>
          <a:p>
            <a:r>
              <a:rPr lang="fr-FR"/>
              <a:t>Les groupes sociaux</a:t>
            </a:r>
            <a:endParaRPr lang="en-US"/>
          </a:p>
        </p:txBody>
      </p:sp>
      <p:graphicFrame>
        <p:nvGraphicFramePr>
          <p:cNvPr id="273411" name="Object 3"/>
          <p:cNvGraphicFramePr>
            <a:graphicFrameLocks noChangeAspect="1"/>
          </p:cNvGraphicFramePr>
          <p:nvPr/>
        </p:nvGraphicFramePr>
        <p:xfrm>
          <a:off x="4114801" y="1981201"/>
          <a:ext cx="4676775" cy="3527425"/>
        </p:xfrm>
        <a:graphic>
          <a:graphicData uri="http://schemas.openxmlformats.org/presentationml/2006/ole">
            <mc:AlternateContent xmlns:mc="http://schemas.openxmlformats.org/markup-compatibility/2006">
              <mc:Choice xmlns:v="urn:schemas-microsoft-com:vml" Requires="v">
                <p:oleObj spid="_x0000_s8212" name="Image bitmap" r:id="rId4" imgW="3990476" imgH="3010320" progId="Paint.Picture">
                  <p:embed/>
                </p:oleObj>
              </mc:Choice>
              <mc:Fallback>
                <p:oleObj name="Image bitmap" r:id="rId4" imgW="3990476" imgH="301032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1" y="1981201"/>
                        <a:ext cx="4676775" cy="3527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464160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ln/>
        </p:spPr>
        <p:txBody>
          <a:bodyPr/>
          <a:lstStyle/>
          <a:p>
            <a:r>
              <a:rPr lang="fr-FR"/>
              <a:t>Les groupes : définition</a:t>
            </a:r>
            <a:endParaRPr lang="en-US"/>
          </a:p>
        </p:txBody>
      </p:sp>
      <p:sp>
        <p:nvSpPr>
          <p:cNvPr id="274435" name="Rectangle 3"/>
          <p:cNvSpPr>
            <a:spLocks noGrp="1" noChangeArrowheads="1"/>
          </p:cNvSpPr>
          <p:nvPr>
            <p:ph type="body" idx="1"/>
          </p:nvPr>
        </p:nvSpPr>
        <p:spPr>
          <a:ln/>
        </p:spPr>
        <p:txBody>
          <a:bodyPr/>
          <a:lstStyle/>
          <a:p>
            <a:pPr algn="just"/>
            <a:r>
              <a:rPr lang="fr-FR"/>
              <a:t>Un groupe est un ensemble de personnes qui sont liés entre eux, soit par des liens de proximité (parenté, amitié), soit par des liens symboliques (partage de valeurs communes), soit par les deux types de liens:</a:t>
            </a:r>
          </a:p>
          <a:p>
            <a:pPr lvl="1" algn="just"/>
            <a:r>
              <a:rPr lang="fr-FR"/>
              <a:t>Groupes d’appartenance </a:t>
            </a:r>
          </a:p>
          <a:p>
            <a:pPr lvl="1" algn="just"/>
            <a:r>
              <a:rPr lang="fr-FR"/>
              <a:t>Groupes de référence</a:t>
            </a:r>
          </a:p>
          <a:p>
            <a:endParaRPr lang="en-US"/>
          </a:p>
        </p:txBody>
      </p:sp>
    </p:spTree>
    <p:extLst>
      <p:ext uri="{BB962C8B-B14F-4D97-AF65-F5344CB8AC3E}">
        <p14:creationId xmlns:p14="http://schemas.microsoft.com/office/powerpoint/2010/main" val="161959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 calcmode="lin" valueType="num">
                                      <p:cBhvr additive="base">
                                        <p:cTn id="7" dur="500" fill="hold"/>
                                        <p:tgtEl>
                                          <p:spTgt spid="274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4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4435">
                                            <p:txEl>
                                              <p:pRg st="1" end="1"/>
                                            </p:txEl>
                                          </p:spTgt>
                                        </p:tgtEl>
                                        <p:attrNameLst>
                                          <p:attrName>style.visibility</p:attrName>
                                        </p:attrNameLst>
                                      </p:cBhvr>
                                      <p:to>
                                        <p:strVal val="visible"/>
                                      </p:to>
                                    </p:set>
                                    <p:anim calcmode="lin" valueType="num">
                                      <p:cBhvr additive="base">
                                        <p:cTn id="13" dur="500" fill="hold"/>
                                        <p:tgtEl>
                                          <p:spTgt spid="274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44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4435">
                                            <p:txEl>
                                              <p:pRg st="2" end="2"/>
                                            </p:txEl>
                                          </p:spTgt>
                                        </p:tgtEl>
                                        <p:attrNameLst>
                                          <p:attrName>style.visibility</p:attrName>
                                        </p:attrNameLst>
                                      </p:cBhvr>
                                      <p:to>
                                        <p:strVal val="visible"/>
                                      </p:to>
                                    </p:set>
                                    <p:anim calcmode="lin" valueType="num">
                                      <p:cBhvr additive="base">
                                        <p:cTn id="19" dur="500" fill="hold"/>
                                        <p:tgtEl>
                                          <p:spTgt spid="2744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44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ln/>
        </p:spPr>
        <p:txBody>
          <a:bodyPr/>
          <a:lstStyle/>
          <a:p>
            <a:r>
              <a:rPr lang="fr-FR"/>
              <a:t>Les mécanismes d’influence du groupe</a:t>
            </a:r>
          </a:p>
        </p:txBody>
      </p:sp>
      <p:sp>
        <p:nvSpPr>
          <p:cNvPr id="276483" name="Rectangle 3"/>
          <p:cNvSpPr>
            <a:spLocks noGrp="1" noChangeArrowheads="1"/>
          </p:cNvSpPr>
          <p:nvPr>
            <p:ph type="body" idx="1"/>
          </p:nvPr>
        </p:nvSpPr>
        <p:spPr>
          <a:ln/>
        </p:spPr>
        <p:txBody>
          <a:bodyPr/>
          <a:lstStyle/>
          <a:p>
            <a:pPr algn="just"/>
            <a:r>
              <a:rPr lang="fr-FR" u="sng"/>
              <a:t>Information</a:t>
            </a:r>
            <a:r>
              <a:rPr lang="fr-FR"/>
              <a:t> : proximité qui favorise les échanges d’informations</a:t>
            </a:r>
          </a:p>
          <a:p>
            <a:pPr algn="just"/>
            <a:endParaRPr lang="fr-FR"/>
          </a:p>
          <a:p>
            <a:pPr algn="just"/>
            <a:r>
              <a:rPr lang="fr-FR" u="sng"/>
              <a:t>Normalisation</a:t>
            </a:r>
            <a:r>
              <a:rPr lang="fr-FR"/>
              <a:t> : le groupe produit ses propres normes</a:t>
            </a:r>
          </a:p>
        </p:txBody>
      </p:sp>
    </p:spTree>
    <p:extLst>
      <p:ext uri="{BB962C8B-B14F-4D97-AF65-F5344CB8AC3E}">
        <p14:creationId xmlns:p14="http://schemas.microsoft.com/office/powerpoint/2010/main" val="164869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 calcmode="lin" valueType="num">
                                      <p:cBhvr additive="base">
                                        <p:cTn id="7" dur="500" fill="hold"/>
                                        <p:tgtEl>
                                          <p:spTgt spid="276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4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483">
                                            <p:txEl>
                                              <p:pRg st="2" end="2"/>
                                            </p:txEl>
                                          </p:spTgt>
                                        </p:tgtEl>
                                        <p:attrNameLst>
                                          <p:attrName>style.visibility</p:attrName>
                                        </p:attrNameLst>
                                      </p:cBhvr>
                                      <p:to>
                                        <p:strVal val="visible"/>
                                      </p:to>
                                    </p:set>
                                    <p:anim calcmode="lin" valueType="num">
                                      <p:cBhvr additive="base">
                                        <p:cTn id="13" dur="500" fill="hold"/>
                                        <p:tgtEl>
                                          <p:spTgt spid="27648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4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3175060"/>
            <a:ext cx="5652120" cy="368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146" y="1820600"/>
            <a:ext cx="3069065" cy="2708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ficher l'image d'ori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8048" y="836713"/>
            <a:ext cx="4027190" cy="23433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398638" y="0"/>
            <a:ext cx="11793361" cy="1609344"/>
          </a:xfrm>
          <a:prstGeom prst="rect">
            <a:avLst/>
          </a:prstGeom>
          <a:ln/>
        </p:spPr>
        <p:txBody>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fr-FR" dirty="0" smtClean="0"/>
              <a:t>Répartition des dépenses des ménages </a:t>
            </a:r>
            <a:r>
              <a:rPr lang="fr-FR" smtClean="0"/>
              <a:t>en France</a:t>
            </a:r>
            <a:endParaRPr lang="en-US" dirty="0"/>
          </a:p>
        </p:txBody>
      </p:sp>
    </p:spTree>
    <p:extLst>
      <p:ext uri="{BB962C8B-B14F-4D97-AF65-F5344CB8AC3E}">
        <p14:creationId xmlns:p14="http://schemas.microsoft.com/office/powerpoint/2010/main" val="9404895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ln/>
        </p:spPr>
        <p:txBody>
          <a:bodyPr/>
          <a:lstStyle/>
          <a:p>
            <a:r>
              <a:rPr lang="fr-FR"/>
              <a:t>Un type de groupe social : la famille</a:t>
            </a:r>
          </a:p>
        </p:txBody>
      </p:sp>
      <p:sp>
        <p:nvSpPr>
          <p:cNvPr id="277507" name="Rectangle 3"/>
          <p:cNvSpPr>
            <a:spLocks noGrp="1" noChangeArrowheads="1"/>
          </p:cNvSpPr>
          <p:nvPr>
            <p:ph type="body" idx="1"/>
          </p:nvPr>
        </p:nvSpPr>
        <p:spPr>
          <a:noFill/>
          <a:ln>
            <a:noFill/>
          </a:ln>
        </p:spPr>
        <p:txBody>
          <a:bodyPr/>
          <a:lstStyle/>
          <a:p>
            <a:r>
              <a:rPr lang="fr-FR"/>
              <a:t>Les familles nucléaires</a:t>
            </a:r>
          </a:p>
          <a:p>
            <a:r>
              <a:rPr lang="fr-FR"/>
              <a:t>Les familles étendues</a:t>
            </a:r>
          </a:p>
          <a:p>
            <a:r>
              <a:rPr lang="fr-FR"/>
              <a:t>Les ménages non familiaux</a:t>
            </a:r>
          </a:p>
        </p:txBody>
      </p:sp>
    </p:spTree>
    <p:extLst>
      <p:ext uri="{BB962C8B-B14F-4D97-AF65-F5344CB8AC3E}">
        <p14:creationId xmlns:p14="http://schemas.microsoft.com/office/powerpoint/2010/main" val="4435862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ln/>
        </p:spPr>
        <p:txBody>
          <a:bodyPr/>
          <a:lstStyle/>
          <a:p>
            <a:r>
              <a:rPr lang="fr-FR"/>
              <a:t>Le cycle de vie familial</a:t>
            </a:r>
          </a:p>
        </p:txBody>
      </p:sp>
      <p:sp>
        <p:nvSpPr>
          <p:cNvPr id="278531" name="Rectangle 3"/>
          <p:cNvSpPr>
            <a:spLocks noGrp="1" noChangeArrowheads="1"/>
          </p:cNvSpPr>
          <p:nvPr>
            <p:ph type="body" idx="1"/>
          </p:nvPr>
        </p:nvSpPr>
        <p:spPr>
          <a:ln/>
        </p:spPr>
        <p:txBody>
          <a:bodyPr/>
          <a:lstStyle/>
          <a:p>
            <a:r>
              <a:rPr lang="fr-FR"/>
              <a:t>Le cycle de vie familial est obtenu par le croisement de :</a:t>
            </a:r>
          </a:p>
          <a:p>
            <a:pPr lvl="1"/>
            <a:r>
              <a:rPr lang="fr-FR"/>
              <a:t>L’âge du chef de famille</a:t>
            </a:r>
          </a:p>
          <a:p>
            <a:pPr lvl="1"/>
            <a:r>
              <a:rPr lang="fr-FR"/>
              <a:t>Le statut marital (célibataire, marié, veuf…)</a:t>
            </a:r>
          </a:p>
          <a:p>
            <a:pPr lvl="1"/>
            <a:r>
              <a:rPr lang="fr-FR"/>
              <a:t>Le nombre et l’âge des enfants vivant dans le foyer</a:t>
            </a:r>
          </a:p>
          <a:p>
            <a:r>
              <a:rPr lang="fr-FR"/>
              <a:t>Très complexe !</a:t>
            </a:r>
          </a:p>
        </p:txBody>
      </p:sp>
    </p:spTree>
    <p:extLst>
      <p:ext uri="{BB962C8B-B14F-4D97-AF65-F5344CB8AC3E}">
        <p14:creationId xmlns:p14="http://schemas.microsoft.com/office/powerpoint/2010/main" val="161957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 calcmode="lin" valueType="num">
                                      <p:cBhvr additive="base">
                                        <p:cTn id="7" dur="500" fill="hold"/>
                                        <p:tgtEl>
                                          <p:spTgt spid="278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85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8531">
                                            <p:txEl>
                                              <p:pRg st="1" end="1"/>
                                            </p:txEl>
                                          </p:spTgt>
                                        </p:tgtEl>
                                        <p:attrNameLst>
                                          <p:attrName>style.visibility</p:attrName>
                                        </p:attrNameLst>
                                      </p:cBhvr>
                                      <p:to>
                                        <p:strVal val="visible"/>
                                      </p:to>
                                    </p:set>
                                    <p:anim calcmode="lin" valueType="num">
                                      <p:cBhvr additive="base">
                                        <p:cTn id="11" dur="500" fill="hold"/>
                                        <p:tgtEl>
                                          <p:spTgt spid="2785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7853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8531">
                                            <p:txEl>
                                              <p:pRg st="2" end="2"/>
                                            </p:txEl>
                                          </p:spTgt>
                                        </p:tgtEl>
                                        <p:attrNameLst>
                                          <p:attrName>style.visibility</p:attrName>
                                        </p:attrNameLst>
                                      </p:cBhvr>
                                      <p:to>
                                        <p:strVal val="visible"/>
                                      </p:to>
                                    </p:set>
                                    <p:anim calcmode="lin" valueType="num">
                                      <p:cBhvr additive="base">
                                        <p:cTn id="15" dur="500" fill="hold"/>
                                        <p:tgtEl>
                                          <p:spTgt spid="27853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7853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8531">
                                            <p:txEl>
                                              <p:pRg st="3" end="3"/>
                                            </p:txEl>
                                          </p:spTgt>
                                        </p:tgtEl>
                                        <p:attrNameLst>
                                          <p:attrName>style.visibility</p:attrName>
                                        </p:attrNameLst>
                                      </p:cBhvr>
                                      <p:to>
                                        <p:strVal val="visible"/>
                                      </p:to>
                                    </p:set>
                                    <p:anim calcmode="lin" valueType="num">
                                      <p:cBhvr additive="base">
                                        <p:cTn id="19" dur="500" fill="hold"/>
                                        <p:tgtEl>
                                          <p:spTgt spid="27853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85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8531">
                                            <p:txEl>
                                              <p:pRg st="4" end="4"/>
                                            </p:txEl>
                                          </p:spTgt>
                                        </p:tgtEl>
                                        <p:attrNameLst>
                                          <p:attrName>style.visibility</p:attrName>
                                        </p:attrNameLst>
                                      </p:cBhvr>
                                      <p:to>
                                        <p:strVal val="visible"/>
                                      </p:to>
                                    </p:set>
                                    <p:anim calcmode="lin" valueType="num">
                                      <p:cBhvr additive="base">
                                        <p:cTn id="25" dur="500" fill="hold"/>
                                        <p:tgtEl>
                                          <p:spTgt spid="2785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85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p:cNvSpPr txBox="1">
            <a:spLocks noChangeArrowheads="1"/>
          </p:cNvSpPr>
          <p:nvPr/>
        </p:nvSpPr>
        <p:spPr bwMode="auto">
          <a:xfrm>
            <a:off x="1524000" y="1828801"/>
            <a:ext cx="2133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Jeune dépendant</a:t>
            </a:r>
          </a:p>
        </p:txBody>
      </p:sp>
      <p:sp>
        <p:nvSpPr>
          <p:cNvPr id="279555" name="Text Box 3"/>
          <p:cNvSpPr txBox="1">
            <a:spLocks noChangeArrowheads="1"/>
          </p:cNvSpPr>
          <p:nvPr/>
        </p:nvSpPr>
        <p:spPr bwMode="auto">
          <a:xfrm>
            <a:off x="4114800" y="1828801"/>
            <a:ext cx="16764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Célibataire I</a:t>
            </a:r>
          </a:p>
        </p:txBody>
      </p:sp>
      <p:sp>
        <p:nvSpPr>
          <p:cNvPr id="279556" name="Text Box 4"/>
          <p:cNvSpPr txBox="1">
            <a:spLocks noChangeArrowheads="1"/>
          </p:cNvSpPr>
          <p:nvPr/>
        </p:nvSpPr>
        <p:spPr bwMode="auto">
          <a:xfrm>
            <a:off x="6400800" y="1828801"/>
            <a:ext cx="16764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Célibataire II</a:t>
            </a:r>
          </a:p>
        </p:txBody>
      </p:sp>
      <p:sp>
        <p:nvSpPr>
          <p:cNvPr id="279557" name="Text Box 5"/>
          <p:cNvSpPr txBox="1">
            <a:spLocks noChangeArrowheads="1"/>
          </p:cNvSpPr>
          <p:nvPr/>
        </p:nvSpPr>
        <p:spPr bwMode="auto">
          <a:xfrm>
            <a:off x="8686800" y="1828801"/>
            <a:ext cx="19812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Célibataire III</a:t>
            </a:r>
          </a:p>
        </p:txBody>
      </p:sp>
      <p:sp>
        <p:nvSpPr>
          <p:cNvPr id="279558" name="Text Box 6"/>
          <p:cNvSpPr txBox="1">
            <a:spLocks noChangeArrowheads="1"/>
          </p:cNvSpPr>
          <p:nvPr/>
        </p:nvSpPr>
        <p:spPr bwMode="auto">
          <a:xfrm>
            <a:off x="4114800" y="220980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Célibataire I divorcé</a:t>
            </a:r>
          </a:p>
        </p:txBody>
      </p:sp>
      <p:sp>
        <p:nvSpPr>
          <p:cNvPr id="279559" name="Text Box 7"/>
          <p:cNvSpPr txBox="1">
            <a:spLocks noChangeArrowheads="1"/>
          </p:cNvSpPr>
          <p:nvPr/>
        </p:nvSpPr>
        <p:spPr bwMode="auto">
          <a:xfrm>
            <a:off x="6400800" y="220980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Célibataire II divorcé</a:t>
            </a:r>
          </a:p>
        </p:txBody>
      </p:sp>
      <p:sp>
        <p:nvSpPr>
          <p:cNvPr id="279560" name="Text Box 8"/>
          <p:cNvSpPr txBox="1">
            <a:spLocks noChangeArrowheads="1"/>
          </p:cNvSpPr>
          <p:nvPr/>
        </p:nvSpPr>
        <p:spPr bwMode="auto">
          <a:xfrm>
            <a:off x="4114800" y="3235326"/>
            <a:ext cx="16764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Jeune couple</a:t>
            </a:r>
          </a:p>
        </p:txBody>
      </p:sp>
      <p:sp>
        <p:nvSpPr>
          <p:cNvPr id="279561" name="Text Box 9"/>
          <p:cNvSpPr txBox="1">
            <a:spLocks noChangeArrowheads="1"/>
          </p:cNvSpPr>
          <p:nvPr/>
        </p:nvSpPr>
        <p:spPr bwMode="auto">
          <a:xfrm>
            <a:off x="6324600" y="3235326"/>
            <a:ext cx="19812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Couple sans enfant</a:t>
            </a:r>
          </a:p>
        </p:txBody>
      </p:sp>
      <p:sp>
        <p:nvSpPr>
          <p:cNvPr id="279562" name="Text Box 10"/>
          <p:cNvSpPr txBox="1">
            <a:spLocks noChangeArrowheads="1"/>
          </p:cNvSpPr>
          <p:nvPr/>
        </p:nvSpPr>
        <p:spPr bwMode="auto">
          <a:xfrm>
            <a:off x="8839200" y="3235326"/>
            <a:ext cx="16764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Vieux couple</a:t>
            </a:r>
          </a:p>
        </p:txBody>
      </p:sp>
      <p:sp>
        <p:nvSpPr>
          <p:cNvPr id="279563" name="Text Box 11"/>
          <p:cNvSpPr txBox="1">
            <a:spLocks noChangeArrowheads="1"/>
          </p:cNvSpPr>
          <p:nvPr/>
        </p:nvSpPr>
        <p:spPr bwMode="auto">
          <a:xfrm>
            <a:off x="4114800" y="388620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Famille I (&lt;6 ans)</a:t>
            </a:r>
          </a:p>
        </p:txBody>
      </p:sp>
      <p:sp>
        <p:nvSpPr>
          <p:cNvPr id="279564" name="Text Box 12"/>
          <p:cNvSpPr txBox="1">
            <a:spLocks noChangeArrowheads="1"/>
          </p:cNvSpPr>
          <p:nvPr/>
        </p:nvSpPr>
        <p:spPr bwMode="auto">
          <a:xfrm>
            <a:off x="4114800" y="451485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Famille II (&gt;6 ans)</a:t>
            </a:r>
          </a:p>
        </p:txBody>
      </p:sp>
      <p:sp>
        <p:nvSpPr>
          <p:cNvPr id="279565" name="Text Box 13"/>
          <p:cNvSpPr txBox="1">
            <a:spLocks noChangeArrowheads="1"/>
          </p:cNvSpPr>
          <p:nvPr/>
        </p:nvSpPr>
        <p:spPr bwMode="auto">
          <a:xfrm>
            <a:off x="6400800" y="3886200"/>
            <a:ext cx="1676400" cy="533400"/>
          </a:xfrm>
          <a:prstGeom prst="rect">
            <a:avLst/>
          </a:prstGeom>
          <a:noFill/>
          <a:ln w="9525">
            <a:solidFill>
              <a:schemeClr val="tx1"/>
            </a:solidFill>
            <a:miter lim="800000"/>
            <a:headEnd/>
            <a:tailEnd/>
          </a:ln>
          <a:effectLst/>
        </p:spPr>
        <p:txBody>
          <a:bodyPr/>
          <a:lstStyle/>
          <a:p>
            <a:pPr algn="ctr">
              <a:spcBef>
                <a:spcPct val="50000"/>
              </a:spcBef>
            </a:pPr>
            <a:r>
              <a:rPr lang="fr-FR" sz="1600">
                <a:latin typeface="Tahoma" pitchFamily="34" charset="0"/>
              </a:rPr>
              <a:t>Famille tardive</a:t>
            </a:r>
          </a:p>
        </p:txBody>
      </p:sp>
      <p:sp>
        <p:nvSpPr>
          <p:cNvPr id="279566" name="Text Box 14"/>
          <p:cNvSpPr txBox="1">
            <a:spLocks noChangeArrowheads="1"/>
          </p:cNvSpPr>
          <p:nvPr/>
        </p:nvSpPr>
        <p:spPr bwMode="auto">
          <a:xfrm>
            <a:off x="6400800" y="451485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Famille III (&gt;6 ans)</a:t>
            </a:r>
          </a:p>
        </p:txBody>
      </p:sp>
      <p:sp>
        <p:nvSpPr>
          <p:cNvPr id="279567" name="Text Box 15"/>
          <p:cNvSpPr txBox="1">
            <a:spLocks noChangeArrowheads="1"/>
          </p:cNvSpPr>
          <p:nvPr/>
        </p:nvSpPr>
        <p:spPr bwMode="auto">
          <a:xfrm>
            <a:off x="4114800" y="548640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Monoparent I (&lt;6 ans)</a:t>
            </a:r>
          </a:p>
        </p:txBody>
      </p:sp>
      <p:sp>
        <p:nvSpPr>
          <p:cNvPr id="279568" name="Text Box 16"/>
          <p:cNvSpPr txBox="1">
            <a:spLocks noChangeArrowheads="1"/>
          </p:cNvSpPr>
          <p:nvPr/>
        </p:nvSpPr>
        <p:spPr bwMode="auto">
          <a:xfrm>
            <a:off x="4114800" y="6115050"/>
            <a:ext cx="1676400" cy="590550"/>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Monoparent II (&gt;6 ans)</a:t>
            </a:r>
          </a:p>
        </p:txBody>
      </p:sp>
      <p:sp>
        <p:nvSpPr>
          <p:cNvPr id="279569" name="Text Box 17"/>
          <p:cNvSpPr txBox="1">
            <a:spLocks noChangeArrowheads="1"/>
          </p:cNvSpPr>
          <p:nvPr/>
        </p:nvSpPr>
        <p:spPr bwMode="auto">
          <a:xfrm>
            <a:off x="6400800" y="6054726"/>
            <a:ext cx="1676400" cy="346075"/>
          </a:xfrm>
          <a:prstGeom prst="rect">
            <a:avLst/>
          </a:prstGeom>
          <a:noFill/>
          <a:ln w="9525">
            <a:solidFill>
              <a:schemeClr val="tx1"/>
            </a:solidFill>
            <a:miter lim="800000"/>
            <a:headEnd/>
            <a:tailEnd/>
          </a:ln>
          <a:effectLst/>
        </p:spPr>
        <p:txBody>
          <a:bodyPr>
            <a:spAutoFit/>
          </a:bodyPr>
          <a:lstStyle/>
          <a:p>
            <a:pPr algn="ctr">
              <a:spcBef>
                <a:spcPct val="50000"/>
              </a:spcBef>
            </a:pPr>
            <a:r>
              <a:rPr lang="fr-FR" sz="1600">
                <a:latin typeface="Tahoma" pitchFamily="34" charset="0"/>
              </a:rPr>
              <a:t>Monoparent III</a:t>
            </a:r>
          </a:p>
        </p:txBody>
      </p:sp>
      <p:sp>
        <p:nvSpPr>
          <p:cNvPr id="279570" name="Line 18"/>
          <p:cNvSpPr>
            <a:spLocks noChangeShapeType="1"/>
          </p:cNvSpPr>
          <p:nvPr/>
        </p:nvSpPr>
        <p:spPr bwMode="auto">
          <a:xfrm>
            <a:off x="3124200" y="2209800"/>
            <a:ext cx="914400" cy="10668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71" name="Line 19"/>
          <p:cNvSpPr>
            <a:spLocks noChangeShapeType="1"/>
          </p:cNvSpPr>
          <p:nvPr/>
        </p:nvSpPr>
        <p:spPr bwMode="auto">
          <a:xfrm>
            <a:off x="3657600" y="1981200"/>
            <a:ext cx="457200" cy="0"/>
          </a:xfrm>
          <a:prstGeom prst="line">
            <a:avLst/>
          </a:prstGeom>
          <a:noFill/>
          <a:ln w="28575">
            <a:solidFill>
              <a:schemeClr val="tx1"/>
            </a:solidFill>
            <a:prstDash val="dash"/>
            <a:miter lim="800000"/>
            <a:headEnd/>
            <a:tailEnd/>
          </a:ln>
          <a:effectLst/>
        </p:spPr>
        <p:txBody>
          <a:bodyPr wrap="none"/>
          <a:lstStyle/>
          <a:p>
            <a:endParaRPr lang="fr-FR"/>
          </a:p>
        </p:txBody>
      </p:sp>
      <p:sp>
        <p:nvSpPr>
          <p:cNvPr id="279572" name="Line 20"/>
          <p:cNvSpPr>
            <a:spLocks noChangeShapeType="1"/>
          </p:cNvSpPr>
          <p:nvPr/>
        </p:nvSpPr>
        <p:spPr bwMode="auto">
          <a:xfrm>
            <a:off x="5791200" y="1981200"/>
            <a:ext cx="609600" cy="0"/>
          </a:xfrm>
          <a:prstGeom prst="line">
            <a:avLst/>
          </a:prstGeom>
          <a:noFill/>
          <a:ln w="28575">
            <a:solidFill>
              <a:schemeClr val="tx1"/>
            </a:solidFill>
            <a:prstDash val="dash"/>
            <a:miter lim="800000"/>
            <a:headEnd/>
            <a:tailEnd/>
          </a:ln>
          <a:effectLst/>
        </p:spPr>
        <p:txBody>
          <a:bodyPr wrap="none"/>
          <a:lstStyle/>
          <a:p>
            <a:endParaRPr lang="fr-FR"/>
          </a:p>
        </p:txBody>
      </p:sp>
      <p:sp>
        <p:nvSpPr>
          <p:cNvPr id="279573" name="Line 21"/>
          <p:cNvSpPr>
            <a:spLocks noChangeShapeType="1"/>
          </p:cNvSpPr>
          <p:nvPr/>
        </p:nvSpPr>
        <p:spPr bwMode="auto">
          <a:xfrm>
            <a:off x="8077200" y="1981200"/>
            <a:ext cx="609600" cy="0"/>
          </a:xfrm>
          <a:prstGeom prst="line">
            <a:avLst/>
          </a:prstGeom>
          <a:noFill/>
          <a:ln w="28575">
            <a:solidFill>
              <a:schemeClr val="tx1"/>
            </a:solidFill>
            <a:prstDash val="dash"/>
            <a:miter lim="800000"/>
            <a:headEnd/>
            <a:tailEnd type="triangle" w="med" len="med"/>
          </a:ln>
          <a:effectLst/>
        </p:spPr>
        <p:txBody>
          <a:bodyPr wrap="none"/>
          <a:lstStyle/>
          <a:p>
            <a:endParaRPr lang="fr-FR"/>
          </a:p>
        </p:txBody>
      </p:sp>
      <p:sp>
        <p:nvSpPr>
          <p:cNvPr id="279574" name="Line 22"/>
          <p:cNvSpPr>
            <a:spLocks noChangeShapeType="1"/>
          </p:cNvSpPr>
          <p:nvPr/>
        </p:nvSpPr>
        <p:spPr bwMode="auto">
          <a:xfrm>
            <a:off x="4572000" y="2819400"/>
            <a:ext cx="0" cy="4572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75" name="Line 23"/>
          <p:cNvSpPr>
            <a:spLocks noChangeShapeType="1"/>
          </p:cNvSpPr>
          <p:nvPr/>
        </p:nvSpPr>
        <p:spPr bwMode="auto">
          <a:xfrm>
            <a:off x="6858000" y="2819400"/>
            <a:ext cx="0" cy="4572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76" name="Line 24"/>
          <p:cNvSpPr>
            <a:spLocks noChangeShapeType="1"/>
          </p:cNvSpPr>
          <p:nvPr/>
        </p:nvSpPr>
        <p:spPr bwMode="auto">
          <a:xfrm>
            <a:off x="9144000" y="2209800"/>
            <a:ext cx="0" cy="3048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77" name="Line 25"/>
          <p:cNvSpPr>
            <a:spLocks noChangeShapeType="1"/>
          </p:cNvSpPr>
          <p:nvPr/>
        </p:nvSpPr>
        <p:spPr bwMode="auto">
          <a:xfrm>
            <a:off x="5791200" y="6324600"/>
            <a:ext cx="609600" cy="0"/>
          </a:xfrm>
          <a:prstGeom prst="line">
            <a:avLst/>
          </a:prstGeom>
          <a:noFill/>
          <a:ln w="28575">
            <a:solidFill>
              <a:schemeClr val="tx1"/>
            </a:solidFill>
            <a:prstDash val="dash"/>
            <a:miter lim="800000"/>
            <a:headEnd/>
            <a:tailEnd/>
          </a:ln>
          <a:effectLst/>
        </p:spPr>
        <p:txBody>
          <a:bodyPr wrap="none"/>
          <a:lstStyle/>
          <a:p>
            <a:endParaRPr lang="fr-FR"/>
          </a:p>
        </p:txBody>
      </p:sp>
      <p:sp>
        <p:nvSpPr>
          <p:cNvPr id="279578" name="Line 26"/>
          <p:cNvSpPr>
            <a:spLocks noChangeShapeType="1"/>
          </p:cNvSpPr>
          <p:nvPr/>
        </p:nvSpPr>
        <p:spPr bwMode="auto">
          <a:xfrm flipV="1">
            <a:off x="8077200" y="6324600"/>
            <a:ext cx="1981200" cy="0"/>
          </a:xfrm>
          <a:prstGeom prst="line">
            <a:avLst/>
          </a:prstGeom>
          <a:noFill/>
          <a:ln w="28575">
            <a:solidFill>
              <a:schemeClr val="tx1"/>
            </a:solidFill>
            <a:prstDash val="dash"/>
            <a:miter lim="800000"/>
            <a:headEnd/>
            <a:tailEnd/>
          </a:ln>
          <a:effectLst/>
        </p:spPr>
        <p:txBody>
          <a:bodyPr wrap="none"/>
          <a:lstStyle/>
          <a:p>
            <a:endParaRPr lang="fr-FR"/>
          </a:p>
        </p:txBody>
      </p:sp>
      <p:sp>
        <p:nvSpPr>
          <p:cNvPr id="279579" name="Line 27"/>
          <p:cNvSpPr>
            <a:spLocks noChangeShapeType="1"/>
          </p:cNvSpPr>
          <p:nvPr/>
        </p:nvSpPr>
        <p:spPr bwMode="auto">
          <a:xfrm flipV="1">
            <a:off x="10058400" y="3581400"/>
            <a:ext cx="0" cy="2743200"/>
          </a:xfrm>
          <a:prstGeom prst="line">
            <a:avLst/>
          </a:prstGeom>
          <a:noFill/>
          <a:ln w="28575">
            <a:solidFill>
              <a:srgbClr val="B2B2B2"/>
            </a:solidFill>
            <a:miter lim="800000"/>
            <a:headEnd/>
            <a:tailEnd/>
          </a:ln>
          <a:effectLst/>
        </p:spPr>
        <p:txBody>
          <a:bodyPr wrap="none"/>
          <a:lstStyle/>
          <a:p>
            <a:endParaRPr lang="fr-FR"/>
          </a:p>
        </p:txBody>
      </p:sp>
      <p:sp>
        <p:nvSpPr>
          <p:cNvPr id="279580" name="Line 28"/>
          <p:cNvSpPr>
            <a:spLocks noChangeShapeType="1"/>
          </p:cNvSpPr>
          <p:nvPr/>
        </p:nvSpPr>
        <p:spPr bwMode="auto">
          <a:xfrm flipV="1">
            <a:off x="10058400" y="2209800"/>
            <a:ext cx="0" cy="990600"/>
          </a:xfrm>
          <a:prstGeom prst="line">
            <a:avLst/>
          </a:prstGeom>
          <a:noFill/>
          <a:ln w="28575">
            <a:solidFill>
              <a:srgbClr val="B2B2B2"/>
            </a:solidFill>
            <a:miter lim="800000"/>
            <a:headEnd/>
            <a:tailEnd type="triangle" w="med" len="med"/>
          </a:ln>
          <a:effectLst/>
        </p:spPr>
        <p:txBody>
          <a:bodyPr wrap="none"/>
          <a:lstStyle/>
          <a:p>
            <a:endParaRPr lang="fr-FR"/>
          </a:p>
        </p:txBody>
      </p:sp>
      <p:sp>
        <p:nvSpPr>
          <p:cNvPr id="279581" name="Line 29"/>
          <p:cNvSpPr>
            <a:spLocks noChangeShapeType="1"/>
          </p:cNvSpPr>
          <p:nvPr/>
        </p:nvSpPr>
        <p:spPr bwMode="auto">
          <a:xfrm flipV="1">
            <a:off x="9144000" y="3581400"/>
            <a:ext cx="0" cy="457200"/>
          </a:xfrm>
          <a:prstGeom prst="line">
            <a:avLst/>
          </a:prstGeom>
          <a:noFill/>
          <a:ln w="28575">
            <a:solidFill>
              <a:srgbClr val="B2B2B2"/>
            </a:solidFill>
            <a:miter lim="800000"/>
            <a:headEnd/>
            <a:tailEnd type="triangle" w="med" len="med"/>
          </a:ln>
          <a:effectLst/>
        </p:spPr>
        <p:txBody>
          <a:bodyPr wrap="none"/>
          <a:lstStyle/>
          <a:p>
            <a:endParaRPr lang="fr-FR"/>
          </a:p>
        </p:txBody>
      </p:sp>
      <p:sp>
        <p:nvSpPr>
          <p:cNvPr id="279582" name="Line 30"/>
          <p:cNvSpPr>
            <a:spLocks noChangeShapeType="1"/>
          </p:cNvSpPr>
          <p:nvPr/>
        </p:nvSpPr>
        <p:spPr bwMode="auto">
          <a:xfrm flipV="1">
            <a:off x="8077200" y="4038600"/>
            <a:ext cx="2362200" cy="0"/>
          </a:xfrm>
          <a:prstGeom prst="line">
            <a:avLst/>
          </a:prstGeom>
          <a:noFill/>
          <a:ln w="28575">
            <a:solidFill>
              <a:schemeClr val="tx1"/>
            </a:solidFill>
            <a:prstDash val="dash"/>
            <a:miter lim="800000"/>
            <a:headEnd/>
            <a:tailEnd/>
          </a:ln>
          <a:effectLst/>
        </p:spPr>
        <p:txBody>
          <a:bodyPr wrap="none"/>
          <a:lstStyle/>
          <a:p>
            <a:endParaRPr lang="fr-FR"/>
          </a:p>
        </p:txBody>
      </p:sp>
      <p:sp>
        <p:nvSpPr>
          <p:cNvPr id="279583" name="Line 31"/>
          <p:cNvSpPr>
            <a:spLocks noChangeShapeType="1"/>
          </p:cNvSpPr>
          <p:nvPr/>
        </p:nvSpPr>
        <p:spPr bwMode="auto">
          <a:xfrm flipV="1">
            <a:off x="10439400" y="3581400"/>
            <a:ext cx="0" cy="4572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84" name="Line 32"/>
          <p:cNvSpPr>
            <a:spLocks noChangeShapeType="1"/>
          </p:cNvSpPr>
          <p:nvPr/>
        </p:nvSpPr>
        <p:spPr bwMode="auto">
          <a:xfrm flipV="1">
            <a:off x="9144000" y="3962400"/>
            <a:ext cx="0" cy="23622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85" name="Line 33"/>
          <p:cNvSpPr>
            <a:spLocks noChangeShapeType="1"/>
          </p:cNvSpPr>
          <p:nvPr/>
        </p:nvSpPr>
        <p:spPr bwMode="auto">
          <a:xfrm flipV="1">
            <a:off x="7620000" y="5105400"/>
            <a:ext cx="0" cy="99060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86" name="Line 34"/>
          <p:cNvSpPr>
            <a:spLocks noChangeShapeType="1"/>
          </p:cNvSpPr>
          <p:nvPr/>
        </p:nvSpPr>
        <p:spPr bwMode="auto">
          <a:xfrm>
            <a:off x="6858000" y="3581400"/>
            <a:ext cx="0" cy="381000"/>
          </a:xfrm>
          <a:prstGeom prst="line">
            <a:avLst/>
          </a:prstGeom>
          <a:noFill/>
          <a:ln w="28575">
            <a:solidFill>
              <a:srgbClr val="B2B2B2"/>
            </a:solidFill>
            <a:miter lim="800000"/>
            <a:headEnd/>
            <a:tailEnd type="triangle" w="med" len="med"/>
          </a:ln>
          <a:effectLst/>
        </p:spPr>
        <p:txBody>
          <a:bodyPr wrap="none"/>
          <a:lstStyle/>
          <a:p>
            <a:endParaRPr lang="fr-FR"/>
          </a:p>
        </p:txBody>
      </p:sp>
      <p:sp>
        <p:nvSpPr>
          <p:cNvPr id="279587" name="Line 35"/>
          <p:cNvSpPr>
            <a:spLocks noChangeShapeType="1"/>
          </p:cNvSpPr>
          <p:nvPr/>
        </p:nvSpPr>
        <p:spPr bwMode="auto">
          <a:xfrm flipV="1">
            <a:off x="5181600" y="2819400"/>
            <a:ext cx="0" cy="4572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88" name="Line 36"/>
          <p:cNvSpPr>
            <a:spLocks noChangeShapeType="1"/>
          </p:cNvSpPr>
          <p:nvPr/>
        </p:nvSpPr>
        <p:spPr bwMode="auto">
          <a:xfrm flipV="1">
            <a:off x="5486400" y="2819400"/>
            <a:ext cx="0" cy="4572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89" name="Line 37"/>
          <p:cNvSpPr>
            <a:spLocks noChangeShapeType="1"/>
          </p:cNvSpPr>
          <p:nvPr/>
        </p:nvSpPr>
        <p:spPr bwMode="auto">
          <a:xfrm flipV="1">
            <a:off x="4572000" y="5105400"/>
            <a:ext cx="0" cy="4572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0" name="Line 38"/>
          <p:cNvSpPr>
            <a:spLocks noChangeShapeType="1"/>
          </p:cNvSpPr>
          <p:nvPr/>
        </p:nvSpPr>
        <p:spPr bwMode="auto">
          <a:xfrm flipV="1">
            <a:off x="6781800" y="5105400"/>
            <a:ext cx="0" cy="9906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1" name="Line 39"/>
          <p:cNvSpPr>
            <a:spLocks noChangeShapeType="1"/>
          </p:cNvSpPr>
          <p:nvPr/>
        </p:nvSpPr>
        <p:spPr bwMode="auto">
          <a:xfrm flipV="1">
            <a:off x="7620000" y="2819400"/>
            <a:ext cx="0" cy="4572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2" name="Line 40"/>
          <p:cNvSpPr>
            <a:spLocks noChangeShapeType="1"/>
          </p:cNvSpPr>
          <p:nvPr/>
        </p:nvSpPr>
        <p:spPr bwMode="auto">
          <a:xfrm flipV="1">
            <a:off x="7924800" y="2819400"/>
            <a:ext cx="0" cy="4572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3" name="Line 41"/>
          <p:cNvSpPr>
            <a:spLocks noChangeShapeType="1"/>
          </p:cNvSpPr>
          <p:nvPr/>
        </p:nvSpPr>
        <p:spPr bwMode="auto">
          <a:xfrm flipV="1">
            <a:off x="7924800" y="3581400"/>
            <a:ext cx="0" cy="3048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4" name="Line 42"/>
          <p:cNvSpPr>
            <a:spLocks noChangeShapeType="1"/>
          </p:cNvSpPr>
          <p:nvPr/>
        </p:nvSpPr>
        <p:spPr bwMode="auto">
          <a:xfrm flipV="1">
            <a:off x="5486400" y="3581400"/>
            <a:ext cx="0" cy="3048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5" name="Line 43"/>
          <p:cNvSpPr>
            <a:spLocks noChangeShapeType="1"/>
          </p:cNvSpPr>
          <p:nvPr/>
        </p:nvSpPr>
        <p:spPr bwMode="auto">
          <a:xfrm>
            <a:off x="2743200" y="304800"/>
            <a:ext cx="762000" cy="0"/>
          </a:xfrm>
          <a:prstGeom prst="line">
            <a:avLst/>
          </a:prstGeom>
          <a:noFill/>
          <a:ln w="28575">
            <a:solidFill>
              <a:schemeClr val="tx1"/>
            </a:solidFill>
            <a:miter lim="800000"/>
            <a:headEnd/>
            <a:tailEnd type="triangle" w="med" len="med"/>
          </a:ln>
          <a:effectLst/>
        </p:spPr>
        <p:txBody>
          <a:bodyPr wrap="none"/>
          <a:lstStyle/>
          <a:p>
            <a:endParaRPr lang="fr-FR"/>
          </a:p>
        </p:txBody>
      </p:sp>
      <p:sp>
        <p:nvSpPr>
          <p:cNvPr id="279596" name="Text Box 44"/>
          <p:cNvSpPr txBox="1">
            <a:spLocks noChangeArrowheads="1"/>
          </p:cNvSpPr>
          <p:nvPr/>
        </p:nvSpPr>
        <p:spPr bwMode="auto">
          <a:xfrm>
            <a:off x="3581400" y="90488"/>
            <a:ext cx="2209800" cy="366712"/>
          </a:xfrm>
          <a:prstGeom prst="rect">
            <a:avLst/>
          </a:prstGeom>
          <a:noFill/>
          <a:ln w="9525">
            <a:noFill/>
            <a:miter lim="800000"/>
            <a:headEnd/>
            <a:tailEnd/>
          </a:ln>
          <a:effectLst/>
        </p:spPr>
        <p:txBody>
          <a:bodyPr>
            <a:spAutoFit/>
          </a:bodyPr>
          <a:lstStyle/>
          <a:p>
            <a:pPr>
              <a:spcBef>
                <a:spcPct val="50000"/>
              </a:spcBef>
            </a:pPr>
            <a:r>
              <a:rPr lang="fr-FR">
                <a:latin typeface="Tahoma" pitchFamily="34" charset="0"/>
              </a:rPr>
              <a:t>Mariage ou union</a:t>
            </a:r>
          </a:p>
        </p:txBody>
      </p:sp>
      <p:sp>
        <p:nvSpPr>
          <p:cNvPr id="279597" name="Line 45"/>
          <p:cNvSpPr>
            <a:spLocks noChangeShapeType="1"/>
          </p:cNvSpPr>
          <p:nvPr/>
        </p:nvSpPr>
        <p:spPr bwMode="auto">
          <a:xfrm flipV="1">
            <a:off x="8077200" y="3733800"/>
            <a:ext cx="0" cy="30480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598" name="Line 46"/>
          <p:cNvSpPr>
            <a:spLocks noChangeShapeType="1"/>
          </p:cNvSpPr>
          <p:nvPr/>
        </p:nvSpPr>
        <p:spPr bwMode="auto">
          <a:xfrm>
            <a:off x="2743200" y="838200"/>
            <a:ext cx="762000" cy="0"/>
          </a:xfrm>
          <a:prstGeom prst="line">
            <a:avLst/>
          </a:prstGeom>
          <a:noFill/>
          <a:ln w="28575">
            <a:solidFill>
              <a:srgbClr val="B2B2B2"/>
            </a:solidFill>
            <a:miter lim="800000"/>
            <a:headEnd/>
            <a:tailEnd type="triangle" w="med" len="med"/>
          </a:ln>
          <a:effectLst/>
        </p:spPr>
        <p:txBody>
          <a:bodyPr wrap="none"/>
          <a:lstStyle/>
          <a:p>
            <a:endParaRPr lang="fr-FR"/>
          </a:p>
        </p:txBody>
      </p:sp>
      <p:sp>
        <p:nvSpPr>
          <p:cNvPr id="279599" name="Text Box 47"/>
          <p:cNvSpPr txBox="1">
            <a:spLocks noChangeArrowheads="1"/>
          </p:cNvSpPr>
          <p:nvPr/>
        </p:nvSpPr>
        <p:spPr bwMode="auto">
          <a:xfrm>
            <a:off x="3581400" y="609600"/>
            <a:ext cx="2209800" cy="641350"/>
          </a:xfrm>
          <a:prstGeom prst="rect">
            <a:avLst/>
          </a:prstGeom>
          <a:noFill/>
          <a:ln w="9525">
            <a:noFill/>
            <a:miter lim="800000"/>
            <a:headEnd/>
            <a:tailEnd/>
          </a:ln>
          <a:effectLst/>
        </p:spPr>
        <p:txBody>
          <a:bodyPr>
            <a:spAutoFit/>
          </a:bodyPr>
          <a:lstStyle/>
          <a:p>
            <a:pPr>
              <a:spcBef>
                <a:spcPct val="50000"/>
              </a:spcBef>
            </a:pPr>
            <a:r>
              <a:rPr lang="fr-FR">
                <a:latin typeface="Tahoma" pitchFamily="34" charset="0"/>
              </a:rPr>
              <a:t>Enfant (entrée/sortie)</a:t>
            </a:r>
          </a:p>
        </p:txBody>
      </p:sp>
      <p:sp>
        <p:nvSpPr>
          <p:cNvPr id="279600" name="Line 48"/>
          <p:cNvSpPr>
            <a:spLocks noChangeShapeType="1"/>
          </p:cNvSpPr>
          <p:nvPr/>
        </p:nvSpPr>
        <p:spPr bwMode="auto">
          <a:xfrm>
            <a:off x="6096000" y="304800"/>
            <a:ext cx="762000" cy="0"/>
          </a:xfrm>
          <a:prstGeom prst="line">
            <a:avLst/>
          </a:prstGeom>
          <a:noFill/>
          <a:ln w="57150" cap="rnd">
            <a:solidFill>
              <a:schemeClr val="hlink"/>
            </a:solidFill>
            <a:prstDash val="sysDot"/>
            <a:miter lim="800000"/>
            <a:headEnd/>
            <a:tailEnd/>
          </a:ln>
          <a:effectLst/>
        </p:spPr>
        <p:txBody>
          <a:bodyPr wrap="none"/>
          <a:lstStyle/>
          <a:p>
            <a:endParaRPr lang="fr-FR"/>
          </a:p>
        </p:txBody>
      </p:sp>
      <p:sp>
        <p:nvSpPr>
          <p:cNvPr id="279601" name="Text Box 49"/>
          <p:cNvSpPr txBox="1">
            <a:spLocks noChangeArrowheads="1"/>
          </p:cNvSpPr>
          <p:nvPr/>
        </p:nvSpPr>
        <p:spPr bwMode="auto">
          <a:xfrm>
            <a:off x="7010400" y="76201"/>
            <a:ext cx="2209800" cy="366713"/>
          </a:xfrm>
          <a:prstGeom prst="rect">
            <a:avLst/>
          </a:prstGeom>
          <a:noFill/>
          <a:ln w="9525">
            <a:noFill/>
            <a:miter lim="800000"/>
            <a:headEnd/>
            <a:tailEnd/>
          </a:ln>
          <a:effectLst/>
        </p:spPr>
        <p:txBody>
          <a:bodyPr>
            <a:spAutoFit/>
          </a:bodyPr>
          <a:lstStyle/>
          <a:p>
            <a:pPr>
              <a:spcBef>
                <a:spcPct val="50000"/>
              </a:spcBef>
            </a:pPr>
            <a:r>
              <a:rPr lang="fr-FR">
                <a:latin typeface="Tahoma" pitchFamily="34" charset="0"/>
              </a:rPr>
              <a:t>Divorce ou décès</a:t>
            </a:r>
          </a:p>
        </p:txBody>
      </p:sp>
      <p:sp>
        <p:nvSpPr>
          <p:cNvPr id="279602" name="Line 50"/>
          <p:cNvSpPr>
            <a:spLocks noChangeShapeType="1"/>
          </p:cNvSpPr>
          <p:nvPr/>
        </p:nvSpPr>
        <p:spPr bwMode="auto">
          <a:xfrm>
            <a:off x="6096000" y="838200"/>
            <a:ext cx="762000" cy="0"/>
          </a:xfrm>
          <a:prstGeom prst="line">
            <a:avLst/>
          </a:prstGeom>
          <a:noFill/>
          <a:ln w="28575">
            <a:solidFill>
              <a:schemeClr val="tx1"/>
            </a:solidFill>
            <a:prstDash val="dash"/>
            <a:miter lim="800000"/>
            <a:headEnd/>
            <a:tailEnd type="triangle" w="med" len="med"/>
          </a:ln>
          <a:effectLst/>
        </p:spPr>
        <p:txBody>
          <a:bodyPr wrap="none"/>
          <a:lstStyle/>
          <a:p>
            <a:endParaRPr lang="fr-FR"/>
          </a:p>
        </p:txBody>
      </p:sp>
      <p:sp>
        <p:nvSpPr>
          <p:cNvPr id="279603" name="Text Box 51"/>
          <p:cNvSpPr txBox="1">
            <a:spLocks noChangeArrowheads="1"/>
          </p:cNvSpPr>
          <p:nvPr/>
        </p:nvSpPr>
        <p:spPr bwMode="auto">
          <a:xfrm>
            <a:off x="7010400" y="685801"/>
            <a:ext cx="2209800" cy="366713"/>
          </a:xfrm>
          <a:prstGeom prst="rect">
            <a:avLst/>
          </a:prstGeom>
          <a:noFill/>
          <a:ln w="9525">
            <a:noFill/>
            <a:miter lim="800000"/>
            <a:headEnd/>
            <a:tailEnd/>
          </a:ln>
          <a:effectLst/>
        </p:spPr>
        <p:txBody>
          <a:bodyPr>
            <a:spAutoFit/>
          </a:bodyPr>
          <a:lstStyle/>
          <a:p>
            <a:pPr>
              <a:spcBef>
                <a:spcPct val="50000"/>
              </a:spcBef>
            </a:pPr>
            <a:r>
              <a:rPr lang="fr-FR">
                <a:latin typeface="Tahoma" pitchFamily="34" charset="0"/>
              </a:rPr>
              <a:t>Vieillissement</a:t>
            </a:r>
          </a:p>
        </p:txBody>
      </p:sp>
    </p:spTree>
    <p:extLst>
      <p:ext uri="{BB962C8B-B14F-4D97-AF65-F5344CB8AC3E}">
        <p14:creationId xmlns:p14="http://schemas.microsoft.com/office/powerpoint/2010/main" val="12578450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ln/>
        </p:spPr>
        <p:txBody>
          <a:bodyPr/>
          <a:lstStyle/>
          <a:p>
            <a:r>
              <a:rPr lang="fr-FR" sz="3200"/>
              <a:t>Répartition des ménages selon le type de famille (INSEE)</a:t>
            </a:r>
          </a:p>
        </p:txBody>
      </p:sp>
      <p:pic>
        <p:nvPicPr>
          <p:cNvPr id="284674" name="Picture 2" descr="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2060848"/>
            <a:ext cx="4680520" cy="405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532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ln/>
        </p:spPr>
        <p:txBody>
          <a:bodyPr/>
          <a:lstStyle/>
          <a:p>
            <a:r>
              <a:rPr lang="fr-FR" sz="3600"/>
              <a:t>Indices De Consommation En Fonction Du Cycle De Vie Familial</a:t>
            </a:r>
          </a:p>
        </p:txBody>
      </p:sp>
      <p:graphicFrame>
        <p:nvGraphicFramePr>
          <p:cNvPr id="281603" name="Object 3"/>
          <p:cNvGraphicFramePr>
            <a:graphicFrameLocks noGrp="1" noChangeAspect="1"/>
          </p:cNvGraphicFramePr>
          <p:nvPr>
            <p:ph idx="1"/>
          </p:nvPr>
        </p:nvGraphicFramePr>
        <p:xfrm>
          <a:off x="1905000" y="2286001"/>
          <a:ext cx="8153400" cy="3603625"/>
        </p:xfrm>
        <a:graphic>
          <a:graphicData uri="http://schemas.openxmlformats.org/presentationml/2006/ole">
            <mc:AlternateContent xmlns:mc="http://schemas.openxmlformats.org/markup-compatibility/2006">
              <mc:Choice xmlns:v="urn:schemas-microsoft-com:vml" Requires="v">
                <p:oleObj spid="_x0000_s9236" name="Feuille de calcul" r:id="rId4" imgW="8384947" imgH="3706443" progId="Excel.Sheet.8">
                  <p:embed/>
                </p:oleObj>
              </mc:Choice>
              <mc:Fallback>
                <p:oleObj name="Feuille de calcul" r:id="rId4" imgW="8384947" imgH="3706443"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286001"/>
                        <a:ext cx="8153400" cy="36036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81604" name="Text Box 4"/>
          <p:cNvSpPr txBox="1">
            <a:spLocks noChangeArrowheads="1"/>
          </p:cNvSpPr>
          <p:nvPr/>
        </p:nvSpPr>
        <p:spPr bwMode="auto">
          <a:xfrm>
            <a:off x="8715375" y="6345238"/>
            <a:ext cx="1790700" cy="304800"/>
          </a:xfrm>
          <a:prstGeom prst="rect">
            <a:avLst/>
          </a:prstGeom>
          <a:noFill/>
          <a:ln w="9525">
            <a:noFill/>
            <a:miter lim="800000"/>
            <a:headEnd/>
            <a:tailEnd type="none" w="lg" len="med"/>
          </a:ln>
          <a:effectLst/>
        </p:spPr>
        <p:txBody>
          <a:bodyPr wrap="none">
            <a:spAutoFit/>
          </a:bodyPr>
          <a:lstStyle/>
          <a:p>
            <a:r>
              <a:rPr lang="fr-FR" sz="1400" i="1" dirty="0">
                <a:latin typeface="Times New Roman" pitchFamily="18" charset="0"/>
              </a:rPr>
              <a:t>Source : </a:t>
            </a:r>
            <a:r>
              <a:rPr lang="fr-FR" sz="1400" i="1" dirty="0" err="1">
                <a:latin typeface="Times New Roman" pitchFamily="18" charset="0"/>
              </a:rPr>
              <a:t>Secodip</a:t>
            </a:r>
            <a:r>
              <a:rPr lang="fr-FR" sz="1400" i="1" dirty="0">
                <a:latin typeface="Times New Roman" pitchFamily="18" charset="0"/>
              </a:rPr>
              <a:t> 2013</a:t>
            </a:r>
          </a:p>
        </p:txBody>
      </p:sp>
    </p:spTree>
    <p:extLst>
      <p:ext uri="{BB962C8B-B14F-4D97-AF65-F5344CB8AC3E}">
        <p14:creationId xmlns:p14="http://schemas.microsoft.com/office/powerpoint/2010/main" val="3421069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ln/>
        </p:spPr>
        <p:txBody>
          <a:bodyPr/>
          <a:lstStyle/>
          <a:p>
            <a:r>
              <a:rPr lang="fr-FR"/>
              <a:t>La répartition des rôles entre époux</a:t>
            </a:r>
          </a:p>
        </p:txBody>
      </p:sp>
      <p:sp>
        <p:nvSpPr>
          <p:cNvPr id="282627" name="Rectangle 3"/>
          <p:cNvSpPr>
            <a:spLocks noGrp="1" noChangeArrowheads="1"/>
          </p:cNvSpPr>
          <p:nvPr>
            <p:ph type="body" idx="1"/>
          </p:nvPr>
        </p:nvSpPr>
        <p:spPr>
          <a:ln/>
        </p:spPr>
        <p:txBody>
          <a:bodyPr/>
          <a:lstStyle/>
          <a:p>
            <a:r>
              <a:rPr lang="fr-FR"/>
              <a:t>Trois types de décision :</a:t>
            </a:r>
          </a:p>
          <a:p>
            <a:pPr lvl="1"/>
            <a:r>
              <a:rPr lang="fr-FR"/>
              <a:t>Les décisions à dominante féminine : produits d’entretien et vêtements pour enfants</a:t>
            </a:r>
          </a:p>
          <a:p>
            <a:pPr lvl="1"/>
            <a:r>
              <a:rPr lang="fr-FR"/>
              <a:t>Les décisions à dominante masculine : assurance-vie, voiture</a:t>
            </a:r>
          </a:p>
          <a:p>
            <a:pPr lvl="1"/>
            <a:r>
              <a:rPr lang="fr-FR"/>
              <a:t>Les décisions partagées : les vacances, les loisirs, le logement</a:t>
            </a:r>
          </a:p>
        </p:txBody>
      </p:sp>
    </p:spTree>
    <p:extLst>
      <p:ext uri="{BB962C8B-B14F-4D97-AF65-F5344CB8AC3E}">
        <p14:creationId xmlns:p14="http://schemas.microsoft.com/office/powerpoint/2010/main" val="17788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 calcmode="lin" valueType="num">
                                      <p:cBhvr additive="base">
                                        <p:cTn id="7" dur="500" fill="hold"/>
                                        <p:tgtEl>
                                          <p:spTgt spid="282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2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2627">
                                            <p:txEl>
                                              <p:pRg st="1" end="1"/>
                                            </p:txEl>
                                          </p:spTgt>
                                        </p:tgtEl>
                                        <p:attrNameLst>
                                          <p:attrName>style.visibility</p:attrName>
                                        </p:attrNameLst>
                                      </p:cBhvr>
                                      <p:to>
                                        <p:strVal val="visible"/>
                                      </p:to>
                                    </p:set>
                                    <p:anim calcmode="lin" valueType="num">
                                      <p:cBhvr additive="base">
                                        <p:cTn id="13" dur="500" fill="hold"/>
                                        <p:tgtEl>
                                          <p:spTgt spid="2826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26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2627">
                                            <p:txEl>
                                              <p:pRg st="2" end="2"/>
                                            </p:txEl>
                                          </p:spTgt>
                                        </p:tgtEl>
                                        <p:attrNameLst>
                                          <p:attrName>style.visibility</p:attrName>
                                        </p:attrNameLst>
                                      </p:cBhvr>
                                      <p:to>
                                        <p:strVal val="visible"/>
                                      </p:to>
                                    </p:set>
                                    <p:anim calcmode="lin" valueType="num">
                                      <p:cBhvr additive="base">
                                        <p:cTn id="19" dur="500" fill="hold"/>
                                        <p:tgtEl>
                                          <p:spTgt spid="2826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2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2627">
                                            <p:txEl>
                                              <p:pRg st="3" end="3"/>
                                            </p:txEl>
                                          </p:spTgt>
                                        </p:tgtEl>
                                        <p:attrNameLst>
                                          <p:attrName>style.visibility</p:attrName>
                                        </p:attrNameLst>
                                      </p:cBhvr>
                                      <p:to>
                                        <p:strVal val="visible"/>
                                      </p:to>
                                    </p:set>
                                    <p:anim calcmode="lin" valueType="num">
                                      <p:cBhvr additive="base">
                                        <p:cTn id="25" dur="500" fill="hold"/>
                                        <p:tgtEl>
                                          <p:spTgt spid="2826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26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bldLvl="2"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ext Box 2"/>
          <p:cNvSpPr txBox="1">
            <a:spLocks noChangeArrowheads="1"/>
          </p:cNvSpPr>
          <p:nvPr/>
        </p:nvSpPr>
        <p:spPr bwMode="auto">
          <a:xfrm>
            <a:off x="5448301" y="76200"/>
            <a:ext cx="1566863" cy="457200"/>
          </a:xfrm>
          <a:prstGeom prst="rect">
            <a:avLst/>
          </a:prstGeom>
          <a:noFill/>
          <a:ln w="9525">
            <a:noFill/>
            <a:miter lim="800000"/>
            <a:headEnd/>
            <a:tailEnd/>
          </a:ln>
          <a:effectLst/>
        </p:spPr>
        <p:txBody>
          <a:bodyPr wrap="none">
            <a:spAutoFit/>
          </a:bodyPr>
          <a:lstStyle/>
          <a:p>
            <a:pPr algn="ctr"/>
            <a:r>
              <a:rPr lang="fr-FR" sz="2400">
                <a:latin typeface="Comic Sans MS" pitchFamily="66" charset="0"/>
              </a:rPr>
              <a:t>La famille</a:t>
            </a:r>
          </a:p>
        </p:txBody>
      </p:sp>
      <p:sp>
        <p:nvSpPr>
          <p:cNvPr id="288771" name="AutoShape 3"/>
          <p:cNvSpPr>
            <a:spLocks noChangeArrowheads="1"/>
          </p:cNvSpPr>
          <p:nvPr/>
        </p:nvSpPr>
        <p:spPr bwMode="auto">
          <a:xfrm>
            <a:off x="2743200" y="990600"/>
            <a:ext cx="6705600" cy="5410200"/>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288772" name="Line 4"/>
          <p:cNvSpPr>
            <a:spLocks noChangeShapeType="1"/>
          </p:cNvSpPr>
          <p:nvPr/>
        </p:nvSpPr>
        <p:spPr bwMode="auto">
          <a:xfrm>
            <a:off x="6096000" y="990600"/>
            <a:ext cx="0" cy="5410200"/>
          </a:xfrm>
          <a:prstGeom prst="line">
            <a:avLst/>
          </a:prstGeom>
          <a:noFill/>
          <a:ln w="9525" cap="rnd">
            <a:solidFill>
              <a:schemeClr val="tx1"/>
            </a:solidFill>
            <a:prstDash val="sysDot"/>
            <a:round/>
            <a:headEnd/>
            <a:tailEnd/>
          </a:ln>
          <a:effectLst/>
        </p:spPr>
        <p:txBody>
          <a:bodyPr/>
          <a:lstStyle/>
          <a:p>
            <a:endParaRPr lang="fr-FR"/>
          </a:p>
        </p:txBody>
      </p:sp>
      <p:sp>
        <p:nvSpPr>
          <p:cNvPr id="288773" name="Line 5"/>
          <p:cNvSpPr>
            <a:spLocks noChangeShapeType="1"/>
          </p:cNvSpPr>
          <p:nvPr/>
        </p:nvSpPr>
        <p:spPr bwMode="auto">
          <a:xfrm flipH="1" flipV="1">
            <a:off x="4419600" y="3733800"/>
            <a:ext cx="5029200" cy="2667000"/>
          </a:xfrm>
          <a:prstGeom prst="line">
            <a:avLst/>
          </a:prstGeom>
          <a:noFill/>
          <a:ln w="9525" cap="rnd">
            <a:solidFill>
              <a:schemeClr val="tx1"/>
            </a:solidFill>
            <a:prstDash val="sysDot"/>
            <a:round/>
            <a:headEnd/>
            <a:tailEnd/>
          </a:ln>
          <a:effectLst/>
        </p:spPr>
        <p:txBody>
          <a:bodyPr/>
          <a:lstStyle/>
          <a:p>
            <a:endParaRPr lang="fr-FR"/>
          </a:p>
        </p:txBody>
      </p:sp>
      <p:sp>
        <p:nvSpPr>
          <p:cNvPr id="288774" name="Line 6"/>
          <p:cNvSpPr>
            <a:spLocks noChangeShapeType="1"/>
          </p:cNvSpPr>
          <p:nvPr/>
        </p:nvSpPr>
        <p:spPr bwMode="auto">
          <a:xfrm flipV="1">
            <a:off x="2743200" y="3733800"/>
            <a:ext cx="5029200" cy="2667000"/>
          </a:xfrm>
          <a:prstGeom prst="line">
            <a:avLst/>
          </a:prstGeom>
          <a:noFill/>
          <a:ln w="9525" cap="rnd">
            <a:solidFill>
              <a:schemeClr val="tx1"/>
            </a:solidFill>
            <a:prstDash val="sysDot"/>
            <a:round/>
            <a:headEnd/>
            <a:tailEnd/>
          </a:ln>
          <a:effectLst/>
        </p:spPr>
        <p:txBody>
          <a:bodyPr/>
          <a:lstStyle/>
          <a:p>
            <a:endParaRPr lang="fr-FR"/>
          </a:p>
        </p:txBody>
      </p:sp>
      <p:sp>
        <p:nvSpPr>
          <p:cNvPr id="288775" name="Text Box 7"/>
          <p:cNvSpPr txBox="1">
            <a:spLocks noChangeArrowheads="1"/>
          </p:cNvSpPr>
          <p:nvPr/>
        </p:nvSpPr>
        <p:spPr bwMode="auto">
          <a:xfrm>
            <a:off x="5629276" y="595313"/>
            <a:ext cx="936625" cy="336550"/>
          </a:xfrm>
          <a:prstGeom prst="rect">
            <a:avLst/>
          </a:prstGeom>
          <a:noFill/>
          <a:ln w="9525">
            <a:noFill/>
            <a:miter lim="800000"/>
            <a:headEnd/>
            <a:tailEnd/>
          </a:ln>
          <a:effectLst/>
        </p:spPr>
        <p:txBody>
          <a:bodyPr wrap="none">
            <a:spAutoFit/>
          </a:bodyPr>
          <a:lstStyle/>
          <a:p>
            <a:pPr algn="ctr"/>
            <a:r>
              <a:rPr lang="fr-FR" sz="1600">
                <a:latin typeface="Times New Roman" pitchFamily="18" charset="0"/>
              </a:rPr>
              <a:t>Mari 100</a:t>
            </a:r>
          </a:p>
        </p:txBody>
      </p:sp>
      <p:sp>
        <p:nvSpPr>
          <p:cNvPr id="288776" name="Text Box 8"/>
          <p:cNvSpPr txBox="1">
            <a:spLocks noChangeArrowheads="1"/>
          </p:cNvSpPr>
          <p:nvPr/>
        </p:nvSpPr>
        <p:spPr bwMode="auto">
          <a:xfrm>
            <a:off x="1736725" y="6234114"/>
            <a:ext cx="795338" cy="581025"/>
          </a:xfrm>
          <a:prstGeom prst="rect">
            <a:avLst/>
          </a:prstGeom>
          <a:noFill/>
          <a:ln w="9525">
            <a:noFill/>
            <a:miter lim="800000"/>
            <a:headEnd/>
            <a:tailEnd/>
          </a:ln>
          <a:effectLst/>
        </p:spPr>
        <p:txBody>
          <a:bodyPr wrap="none">
            <a:spAutoFit/>
          </a:bodyPr>
          <a:lstStyle/>
          <a:p>
            <a:r>
              <a:rPr lang="fr-FR" sz="1600">
                <a:latin typeface="Times New Roman" pitchFamily="18" charset="0"/>
              </a:rPr>
              <a:t>Femme</a:t>
            </a:r>
          </a:p>
          <a:p>
            <a:r>
              <a:rPr lang="fr-FR" sz="1600">
                <a:latin typeface="Times New Roman" pitchFamily="18" charset="0"/>
              </a:rPr>
              <a:t>100</a:t>
            </a:r>
          </a:p>
        </p:txBody>
      </p:sp>
      <p:sp>
        <p:nvSpPr>
          <p:cNvPr id="288777" name="Text Box 9"/>
          <p:cNvSpPr txBox="1">
            <a:spLocks noChangeArrowheads="1"/>
          </p:cNvSpPr>
          <p:nvPr/>
        </p:nvSpPr>
        <p:spPr bwMode="auto">
          <a:xfrm>
            <a:off x="9509125" y="6234114"/>
            <a:ext cx="806450" cy="581025"/>
          </a:xfrm>
          <a:prstGeom prst="rect">
            <a:avLst/>
          </a:prstGeom>
          <a:noFill/>
          <a:ln w="9525">
            <a:noFill/>
            <a:miter lim="800000"/>
            <a:headEnd/>
            <a:tailEnd/>
          </a:ln>
          <a:effectLst/>
        </p:spPr>
        <p:txBody>
          <a:bodyPr wrap="none">
            <a:spAutoFit/>
          </a:bodyPr>
          <a:lstStyle/>
          <a:p>
            <a:r>
              <a:rPr lang="fr-FR" sz="1600">
                <a:latin typeface="Times New Roman" pitchFamily="18" charset="0"/>
              </a:rPr>
              <a:t>Enfants</a:t>
            </a:r>
          </a:p>
          <a:p>
            <a:r>
              <a:rPr lang="fr-FR" sz="1600">
                <a:latin typeface="Times New Roman" pitchFamily="18" charset="0"/>
              </a:rPr>
              <a:t>100</a:t>
            </a:r>
          </a:p>
        </p:txBody>
      </p:sp>
      <p:sp>
        <p:nvSpPr>
          <p:cNvPr id="288778" name="Text Box 10"/>
          <p:cNvSpPr txBox="1">
            <a:spLocks noChangeArrowheads="1"/>
          </p:cNvSpPr>
          <p:nvPr/>
        </p:nvSpPr>
        <p:spPr bwMode="auto">
          <a:xfrm>
            <a:off x="5943600" y="6386513"/>
            <a:ext cx="285750" cy="336550"/>
          </a:xfrm>
          <a:prstGeom prst="rect">
            <a:avLst/>
          </a:prstGeom>
          <a:noFill/>
          <a:ln w="9525">
            <a:noFill/>
            <a:miter lim="800000"/>
            <a:headEnd/>
            <a:tailEnd/>
          </a:ln>
          <a:effectLst/>
        </p:spPr>
        <p:txBody>
          <a:bodyPr wrap="none">
            <a:spAutoFit/>
          </a:bodyPr>
          <a:lstStyle/>
          <a:p>
            <a:r>
              <a:rPr lang="fr-FR" sz="1600">
                <a:latin typeface="Times New Roman" pitchFamily="18" charset="0"/>
              </a:rPr>
              <a:t>0</a:t>
            </a:r>
          </a:p>
        </p:txBody>
      </p:sp>
      <p:grpSp>
        <p:nvGrpSpPr>
          <p:cNvPr id="288779" name="Group 11"/>
          <p:cNvGrpSpPr>
            <a:grpSpLocks/>
          </p:cNvGrpSpPr>
          <p:nvPr/>
        </p:nvGrpSpPr>
        <p:grpSpPr bwMode="auto">
          <a:xfrm>
            <a:off x="3303588" y="1371601"/>
            <a:ext cx="6253162" cy="4397375"/>
            <a:chOff x="1121" y="864"/>
            <a:chExt cx="3939" cy="2770"/>
          </a:xfrm>
        </p:grpSpPr>
        <p:sp>
          <p:nvSpPr>
            <p:cNvPr id="288780" name="Oval 12"/>
            <p:cNvSpPr>
              <a:spLocks noChangeArrowheads="1"/>
            </p:cNvSpPr>
            <p:nvPr/>
          </p:nvSpPr>
          <p:spPr bwMode="auto">
            <a:xfrm>
              <a:off x="2784" y="864"/>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81" name="Oval 13"/>
            <p:cNvSpPr>
              <a:spLocks noChangeArrowheads="1"/>
            </p:cNvSpPr>
            <p:nvPr/>
          </p:nvSpPr>
          <p:spPr bwMode="auto">
            <a:xfrm>
              <a:off x="2688" y="1344"/>
              <a:ext cx="48" cy="96"/>
            </a:xfrm>
            <a:prstGeom prst="ellipse">
              <a:avLst/>
            </a:prstGeom>
            <a:noFill/>
            <a:ln w="9525">
              <a:noFill/>
              <a:round/>
              <a:headEnd/>
              <a:tailEnd/>
            </a:ln>
            <a:effectLst/>
          </p:spPr>
          <p:txBody>
            <a:bodyPr wrap="none" anchor="ctr"/>
            <a:lstStyle/>
            <a:p>
              <a:endParaRPr lang="fr-FR"/>
            </a:p>
          </p:txBody>
        </p:sp>
        <p:cxnSp>
          <p:nvCxnSpPr>
            <p:cNvPr id="288782" name="AutoShape 14"/>
            <p:cNvCxnSpPr>
              <a:cxnSpLocks noChangeShapeType="1"/>
              <a:stCxn id="288780" idx="0"/>
              <a:endCxn id="288781" idx="7"/>
            </p:cNvCxnSpPr>
            <p:nvPr/>
          </p:nvCxnSpPr>
          <p:spPr bwMode="auto">
            <a:xfrm flipH="1">
              <a:off x="2729" y="864"/>
              <a:ext cx="79" cy="494"/>
            </a:xfrm>
            <a:prstGeom prst="straightConnector1">
              <a:avLst/>
            </a:prstGeom>
            <a:noFill/>
            <a:ln w="9525">
              <a:solidFill>
                <a:schemeClr val="tx1"/>
              </a:solidFill>
              <a:round/>
              <a:headEnd/>
              <a:tailEnd type="triangle" w="med" len="med"/>
            </a:ln>
            <a:effectLst/>
          </p:spPr>
        </p:cxnSp>
        <p:sp>
          <p:nvSpPr>
            <p:cNvPr id="288783" name="Oval 15"/>
            <p:cNvSpPr>
              <a:spLocks noChangeArrowheads="1"/>
            </p:cNvSpPr>
            <p:nvPr/>
          </p:nvSpPr>
          <p:spPr bwMode="auto">
            <a:xfrm>
              <a:off x="2784" y="1248"/>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84" name="Oval 16"/>
            <p:cNvSpPr>
              <a:spLocks noChangeArrowheads="1"/>
            </p:cNvSpPr>
            <p:nvPr/>
          </p:nvSpPr>
          <p:spPr bwMode="auto">
            <a:xfrm>
              <a:off x="4032" y="2784"/>
              <a:ext cx="48" cy="96"/>
            </a:xfrm>
            <a:prstGeom prst="ellipse">
              <a:avLst/>
            </a:prstGeom>
            <a:noFill/>
            <a:ln w="9525">
              <a:noFill/>
              <a:round/>
              <a:headEnd/>
              <a:tailEnd/>
            </a:ln>
            <a:effectLst/>
          </p:spPr>
          <p:txBody>
            <a:bodyPr wrap="none" anchor="ctr"/>
            <a:lstStyle/>
            <a:p>
              <a:endParaRPr lang="fr-FR"/>
            </a:p>
          </p:txBody>
        </p:sp>
        <p:cxnSp>
          <p:nvCxnSpPr>
            <p:cNvPr id="288785" name="AutoShape 17"/>
            <p:cNvCxnSpPr>
              <a:cxnSpLocks noChangeShapeType="1"/>
              <a:stCxn id="288783" idx="5"/>
              <a:endCxn id="288784" idx="7"/>
            </p:cNvCxnSpPr>
            <p:nvPr/>
          </p:nvCxnSpPr>
          <p:spPr bwMode="auto">
            <a:xfrm>
              <a:off x="2825" y="1289"/>
              <a:ext cx="1248" cy="1509"/>
            </a:xfrm>
            <a:prstGeom prst="straightConnector1">
              <a:avLst/>
            </a:prstGeom>
            <a:noFill/>
            <a:ln w="9525">
              <a:solidFill>
                <a:schemeClr val="tx1"/>
              </a:solidFill>
              <a:round/>
              <a:headEnd/>
              <a:tailEnd type="triangle" w="med" len="med"/>
            </a:ln>
            <a:effectLst/>
          </p:spPr>
        </p:cxnSp>
        <p:sp>
          <p:nvSpPr>
            <p:cNvPr id="288786" name="Oval 18"/>
            <p:cNvSpPr>
              <a:spLocks noChangeArrowheads="1"/>
            </p:cNvSpPr>
            <p:nvPr/>
          </p:nvSpPr>
          <p:spPr bwMode="auto">
            <a:xfrm>
              <a:off x="2551" y="1440"/>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87" name="Oval 19"/>
            <p:cNvSpPr>
              <a:spLocks noChangeArrowheads="1"/>
            </p:cNvSpPr>
            <p:nvPr/>
          </p:nvSpPr>
          <p:spPr bwMode="auto">
            <a:xfrm>
              <a:off x="2976" y="1824"/>
              <a:ext cx="48" cy="96"/>
            </a:xfrm>
            <a:prstGeom prst="ellipse">
              <a:avLst/>
            </a:prstGeom>
            <a:noFill/>
            <a:ln w="9525">
              <a:noFill/>
              <a:round/>
              <a:headEnd/>
              <a:tailEnd/>
            </a:ln>
            <a:effectLst/>
          </p:spPr>
          <p:txBody>
            <a:bodyPr wrap="none" anchor="ctr"/>
            <a:lstStyle/>
            <a:p>
              <a:endParaRPr lang="fr-FR"/>
            </a:p>
          </p:txBody>
        </p:sp>
        <p:cxnSp>
          <p:nvCxnSpPr>
            <p:cNvPr id="288788" name="AutoShape 20"/>
            <p:cNvCxnSpPr>
              <a:cxnSpLocks noChangeShapeType="1"/>
              <a:stCxn id="288786" idx="5"/>
              <a:endCxn id="288787" idx="7"/>
            </p:cNvCxnSpPr>
            <p:nvPr/>
          </p:nvCxnSpPr>
          <p:spPr bwMode="auto">
            <a:xfrm>
              <a:off x="2592" y="1481"/>
              <a:ext cx="425" cy="357"/>
            </a:xfrm>
            <a:prstGeom prst="straightConnector1">
              <a:avLst/>
            </a:prstGeom>
            <a:noFill/>
            <a:ln w="9525">
              <a:solidFill>
                <a:schemeClr val="tx1"/>
              </a:solidFill>
              <a:round/>
              <a:headEnd/>
              <a:tailEnd type="triangle" w="med" len="med"/>
            </a:ln>
            <a:effectLst/>
          </p:spPr>
        </p:cxnSp>
        <p:sp>
          <p:nvSpPr>
            <p:cNvPr id="288789" name="Oval 21"/>
            <p:cNvSpPr>
              <a:spLocks noChangeArrowheads="1"/>
            </p:cNvSpPr>
            <p:nvPr/>
          </p:nvSpPr>
          <p:spPr bwMode="auto">
            <a:xfrm>
              <a:off x="2424" y="1584"/>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90" name="Oval 22"/>
            <p:cNvSpPr>
              <a:spLocks noChangeArrowheads="1"/>
            </p:cNvSpPr>
            <p:nvPr/>
          </p:nvSpPr>
          <p:spPr bwMode="auto">
            <a:xfrm>
              <a:off x="3569" y="2592"/>
              <a:ext cx="48" cy="96"/>
            </a:xfrm>
            <a:prstGeom prst="ellipse">
              <a:avLst/>
            </a:prstGeom>
            <a:noFill/>
            <a:ln w="9525">
              <a:noFill/>
              <a:round/>
              <a:headEnd/>
              <a:tailEnd/>
            </a:ln>
            <a:effectLst/>
          </p:spPr>
          <p:txBody>
            <a:bodyPr wrap="none" anchor="ctr"/>
            <a:lstStyle/>
            <a:p>
              <a:endParaRPr lang="fr-FR"/>
            </a:p>
          </p:txBody>
        </p:sp>
        <p:cxnSp>
          <p:nvCxnSpPr>
            <p:cNvPr id="288791" name="AutoShape 23"/>
            <p:cNvCxnSpPr>
              <a:cxnSpLocks noChangeShapeType="1"/>
              <a:stCxn id="288789" idx="5"/>
              <a:endCxn id="288790" idx="7"/>
            </p:cNvCxnSpPr>
            <p:nvPr/>
          </p:nvCxnSpPr>
          <p:spPr bwMode="auto">
            <a:xfrm>
              <a:off x="2465" y="1625"/>
              <a:ext cx="1145" cy="981"/>
            </a:xfrm>
            <a:prstGeom prst="straightConnector1">
              <a:avLst/>
            </a:prstGeom>
            <a:noFill/>
            <a:ln w="9525">
              <a:solidFill>
                <a:schemeClr val="tx1"/>
              </a:solidFill>
              <a:round/>
              <a:headEnd/>
              <a:tailEnd type="triangle" w="med" len="med"/>
            </a:ln>
            <a:effectLst/>
          </p:spPr>
        </p:cxnSp>
        <p:sp>
          <p:nvSpPr>
            <p:cNvPr id="288792" name="Oval 24"/>
            <p:cNvSpPr>
              <a:spLocks noChangeArrowheads="1"/>
            </p:cNvSpPr>
            <p:nvPr/>
          </p:nvSpPr>
          <p:spPr bwMode="auto">
            <a:xfrm>
              <a:off x="3175" y="2688"/>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93" name="Oval 25"/>
            <p:cNvSpPr>
              <a:spLocks noChangeArrowheads="1"/>
            </p:cNvSpPr>
            <p:nvPr/>
          </p:nvSpPr>
          <p:spPr bwMode="auto">
            <a:xfrm>
              <a:off x="3840" y="3168"/>
              <a:ext cx="48" cy="96"/>
            </a:xfrm>
            <a:prstGeom prst="ellipse">
              <a:avLst/>
            </a:prstGeom>
            <a:noFill/>
            <a:ln w="9525">
              <a:noFill/>
              <a:round/>
              <a:headEnd/>
              <a:tailEnd/>
            </a:ln>
            <a:effectLst/>
          </p:spPr>
          <p:txBody>
            <a:bodyPr wrap="none" anchor="ctr"/>
            <a:lstStyle/>
            <a:p>
              <a:endParaRPr lang="fr-FR"/>
            </a:p>
          </p:txBody>
        </p:sp>
        <p:cxnSp>
          <p:nvCxnSpPr>
            <p:cNvPr id="288794" name="AutoShape 26"/>
            <p:cNvCxnSpPr>
              <a:cxnSpLocks noChangeShapeType="1"/>
              <a:stCxn id="288792" idx="0"/>
              <a:endCxn id="288793" idx="7"/>
            </p:cNvCxnSpPr>
            <p:nvPr/>
          </p:nvCxnSpPr>
          <p:spPr bwMode="auto">
            <a:xfrm>
              <a:off x="3199" y="2688"/>
              <a:ext cx="682" cy="494"/>
            </a:xfrm>
            <a:prstGeom prst="straightConnector1">
              <a:avLst/>
            </a:prstGeom>
            <a:noFill/>
            <a:ln w="9525">
              <a:solidFill>
                <a:schemeClr val="tx1"/>
              </a:solidFill>
              <a:round/>
              <a:headEnd/>
              <a:tailEnd type="triangle" w="med" len="med"/>
            </a:ln>
            <a:effectLst/>
          </p:spPr>
        </p:cxnSp>
        <p:sp>
          <p:nvSpPr>
            <p:cNvPr id="288795" name="Oval 27"/>
            <p:cNvSpPr>
              <a:spLocks noChangeArrowheads="1"/>
            </p:cNvSpPr>
            <p:nvPr/>
          </p:nvSpPr>
          <p:spPr bwMode="auto">
            <a:xfrm>
              <a:off x="2280" y="1776"/>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96" name="Oval 28"/>
            <p:cNvSpPr>
              <a:spLocks noChangeArrowheads="1"/>
            </p:cNvSpPr>
            <p:nvPr/>
          </p:nvSpPr>
          <p:spPr bwMode="auto">
            <a:xfrm>
              <a:off x="2928" y="2256"/>
              <a:ext cx="48" cy="96"/>
            </a:xfrm>
            <a:prstGeom prst="ellipse">
              <a:avLst/>
            </a:prstGeom>
            <a:noFill/>
            <a:ln w="9525">
              <a:noFill/>
              <a:round/>
              <a:headEnd/>
              <a:tailEnd/>
            </a:ln>
            <a:effectLst/>
          </p:spPr>
          <p:txBody>
            <a:bodyPr wrap="none" anchor="ctr"/>
            <a:lstStyle/>
            <a:p>
              <a:endParaRPr lang="fr-FR"/>
            </a:p>
          </p:txBody>
        </p:sp>
        <p:cxnSp>
          <p:nvCxnSpPr>
            <p:cNvPr id="288797" name="AutoShape 29"/>
            <p:cNvCxnSpPr>
              <a:cxnSpLocks noChangeShapeType="1"/>
              <a:stCxn id="288795" idx="5"/>
              <a:endCxn id="288796" idx="7"/>
            </p:cNvCxnSpPr>
            <p:nvPr/>
          </p:nvCxnSpPr>
          <p:spPr bwMode="auto">
            <a:xfrm>
              <a:off x="2321" y="1817"/>
              <a:ext cx="648" cy="453"/>
            </a:xfrm>
            <a:prstGeom prst="straightConnector1">
              <a:avLst/>
            </a:prstGeom>
            <a:noFill/>
            <a:ln w="9525">
              <a:solidFill>
                <a:schemeClr val="tx1"/>
              </a:solidFill>
              <a:round/>
              <a:headEnd/>
              <a:tailEnd type="triangle" w="med" len="med"/>
            </a:ln>
            <a:effectLst/>
          </p:spPr>
        </p:cxnSp>
        <p:sp>
          <p:nvSpPr>
            <p:cNvPr id="288798" name="Oval 30"/>
            <p:cNvSpPr>
              <a:spLocks noChangeArrowheads="1"/>
            </p:cNvSpPr>
            <p:nvPr/>
          </p:nvSpPr>
          <p:spPr bwMode="auto">
            <a:xfrm>
              <a:off x="1303" y="3264"/>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799" name="Oval 31"/>
            <p:cNvSpPr>
              <a:spLocks noChangeArrowheads="1"/>
            </p:cNvSpPr>
            <p:nvPr/>
          </p:nvSpPr>
          <p:spPr bwMode="auto">
            <a:xfrm>
              <a:off x="1392" y="3408"/>
              <a:ext cx="48" cy="96"/>
            </a:xfrm>
            <a:prstGeom prst="ellipse">
              <a:avLst/>
            </a:prstGeom>
            <a:noFill/>
            <a:ln w="9525">
              <a:noFill/>
              <a:round/>
              <a:headEnd/>
              <a:tailEnd/>
            </a:ln>
            <a:effectLst/>
          </p:spPr>
          <p:txBody>
            <a:bodyPr wrap="none" anchor="ctr"/>
            <a:lstStyle/>
            <a:p>
              <a:endParaRPr lang="fr-FR"/>
            </a:p>
          </p:txBody>
        </p:sp>
        <p:cxnSp>
          <p:nvCxnSpPr>
            <p:cNvPr id="288800" name="AutoShape 32"/>
            <p:cNvCxnSpPr>
              <a:cxnSpLocks noChangeShapeType="1"/>
              <a:stCxn id="288798" idx="5"/>
              <a:endCxn id="288799" idx="7"/>
            </p:cNvCxnSpPr>
            <p:nvPr/>
          </p:nvCxnSpPr>
          <p:spPr bwMode="auto">
            <a:xfrm>
              <a:off x="1344" y="3305"/>
              <a:ext cx="89" cy="117"/>
            </a:xfrm>
            <a:prstGeom prst="straightConnector1">
              <a:avLst/>
            </a:prstGeom>
            <a:noFill/>
            <a:ln w="9525">
              <a:solidFill>
                <a:schemeClr val="tx1"/>
              </a:solidFill>
              <a:round/>
              <a:headEnd/>
              <a:tailEnd type="triangle" w="med" len="med"/>
            </a:ln>
            <a:effectLst/>
          </p:spPr>
        </p:cxnSp>
        <p:sp>
          <p:nvSpPr>
            <p:cNvPr id="288801" name="Oval 33"/>
            <p:cNvSpPr>
              <a:spLocks noChangeArrowheads="1"/>
            </p:cNvSpPr>
            <p:nvPr/>
          </p:nvSpPr>
          <p:spPr bwMode="auto">
            <a:xfrm>
              <a:off x="1481" y="3065"/>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02" name="Oval 34"/>
            <p:cNvSpPr>
              <a:spLocks noChangeArrowheads="1"/>
            </p:cNvSpPr>
            <p:nvPr/>
          </p:nvSpPr>
          <p:spPr bwMode="auto">
            <a:xfrm>
              <a:off x="1570" y="3305"/>
              <a:ext cx="48" cy="96"/>
            </a:xfrm>
            <a:prstGeom prst="ellipse">
              <a:avLst/>
            </a:prstGeom>
            <a:noFill/>
            <a:ln w="9525">
              <a:noFill/>
              <a:round/>
              <a:headEnd/>
              <a:tailEnd/>
            </a:ln>
            <a:effectLst/>
          </p:spPr>
          <p:txBody>
            <a:bodyPr wrap="none" anchor="ctr"/>
            <a:lstStyle/>
            <a:p>
              <a:endParaRPr lang="fr-FR"/>
            </a:p>
          </p:txBody>
        </p:sp>
        <p:cxnSp>
          <p:nvCxnSpPr>
            <p:cNvPr id="288803" name="AutoShape 35"/>
            <p:cNvCxnSpPr>
              <a:cxnSpLocks noChangeShapeType="1"/>
              <a:stCxn id="288801" idx="5"/>
              <a:endCxn id="288802" idx="7"/>
            </p:cNvCxnSpPr>
            <p:nvPr/>
          </p:nvCxnSpPr>
          <p:spPr bwMode="auto">
            <a:xfrm>
              <a:off x="1522" y="3106"/>
              <a:ext cx="89" cy="213"/>
            </a:xfrm>
            <a:prstGeom prst="straightConnector1">
              <a:avLst/>
            </a:prstGeom>
            <a:noFill/>
            <a:ln w="9525">
              <a:solidFill>
                <a:schemeClr val="tx1"/>
              </a:solidFill>
              <a:round/>
              <a:headEnd/>
              <a:tailEnd type="triangle" w="med" len="med"/>
            </a:ln>
            <a:effectLst/>
          </p:spPr>
        </p:cxnSp>
        <p:sp>
          <p:nvSpPr>
            <p:cNvPr id="288804" name="Oval 36"/>
            <p:cNvSpPr>
              <a:spLocks noChangeArrowheads="1"/>
            </p:cNvSpPr>
            <p:nvPr/>
          </p:nvSpPr>
          <p:spPr bwMode="auto">
            <a:xfrm>
              <a:off x="1639" y="2928"/>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05" name="Oval 37"/>
            <p:cNvSpPr>
              <a:spLocks noChangeArrowheads="1"/>
            </p:cNvSpPr>
            <p:nvPr/>
          </p:nvSpPr>
          <p:spPr bwMode="auto">
            <a:xfrm>
              <a:off x="1728" y="3024"/>
              <a:ext cx="48" cy="96"/>
            </a:xfrm>
            <a:prstGeom prst="ellipse">
              <a:avLst/>
            </a:prstGeom>
            <a:noFill/>
            <a:ln w="9525">
              <a:noFill/>
              <a:round/>
              <a:headEnd/>
              <a:tailEnd/>
            </a:ln>
            <a:effectLst/>
          </p:spPr>
          <p:txBody>
            <a:bodyPr wrap="none" anchor="ctr"/>
            <a:lstStyle/>
            <a:p>
              <a:endParaRPr lang="fr-FR"/>
            </a:p>
          </p:txBody>
        </p:sp>
        <p:cxnSp>
          <p:nvCxnSpPr>
            <p:cNvPr id="288806" name="AutoShape 38"/>
            <p:cNvCxnSpPr>
              <a:cxnSpLocks noChangeShapeType="1"/>
              <a:stCxn id="288804" idx="5"/>
              <a:endCxn id="288805" idx="7"/>
            </p:cNvCxnSpPr>
            <p:nvPr/>
          </p:nvCxnSpPr>
          <p:spPr bwMode="auto">
            <a:xfrm>
              <a:off x="1680" y="2969"/>
              <a:ext cx="89" cy="69"/>
            </a:xfrm>
            <a:prstGeom prst="straightConnector1">
              <a:avLst/>
            </a:prstGeom>
            <a:noFill/>
            <a:ln w="9525">
              <a:solidFill>
                <a:schemeClr val="tx1"/>
              </a:solidFill>
              <a:round/>
              <a:headEnd/>
              <a:tailEnd type="triangle" w="med" len="med"/>
            </a:ln>
            <a:effectLst/>
          </p:spPr>
        </p:cxnSp>
        <p:sp>
          <p:nvSpPr>
            <p:cNvPr id="288807" name="Oval 39"/>
            <p:cNvSpPr>
              <a:spLocks noChangeArrowheads="1"/>
            </p:cNvSpPr>
            <p:nvPr/>
          </p:nvSpPr>
          <p:spPr bwMode="auto">
            <a:xfrm>
              <a:off x="1783" y="2688"/>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08" name="Oval 40"/>
            <p:cNvSpPr>
              <a:spLocks noChangeArrowheads="1"/>
            </p:cNvSpPr>
            <p:nvPr/>
          </p:nvSpPr>
          <p:spPr bwMode="auto">
            <a:xfrm>
              <a:off x="1824" y="2832"/>
              <a:ext cx="48" cy="96"/>
            </a:xfrm>
            <a:prstGeom prst="ellipse">
              <a:avLst/>
            </a:prstGeom>
            <a:noFill/>
            <a:ln w="9525">
              <a:noFill/>
              <a:round/>
              <a:headEnd/>
              <a:tailEnd/>
            </a:ln>
            <a:effectLst/>
          </p:spPr>
          <p:txBody>
            <a:bodyPr wrap="none" anchor="ctr"/>
            <a:lstStyle/>
            <a:p>
              <a:endParaRPr lang="fr-FR"/>
            </a:p>
          </p:txBody>
        </p:sp>
        <p:cxnSp>
          <p:nvCxnSpPr>
            <p:cNvPr id="288809" name="AutoShape 41"/>
            <p:cNvCxnSpPr>
              <a:cxnSpLocks noChangeShapeType="1"/>
              <a:stCxn id="288807" idx="5"/>
              <a:endCxn id="288808" idx="7"/>
            </p:cNvCxnSpPr>
            <p:nvPr/>
          </p:nvCxnSpPr>
          <p:spPr bwMode="auto">
            <a:xfrm>
              <a:off x="1824" y="2729"/>
              <a:ext cx="41" cy="117"/>
            </a:xfrm>
            <a:prstGeom prst="straightConnector1">
              <a:avLst/>
            </a:prstGeom>
            <a:noFill/>
            <a:ln w="9525">
              <a:solidFill>
                <a:schemeClr val="tx1"/>
              </a:solidFill>
              <a:round/>
              <a:headEnd/>
              <a:tailEnd type="triangle" w="med" len="med"/>
            </a:ln>
            <a:effectLst/>
          </p:spPr>
        </p:cxnSp>
        <p:sp>
          <p:nvSpPr>
            <p:cNvPr id="288810" name="Oval 42"/>
            <p:cNvSpPr>
              <a:spLocks noChangeArrowheads="1"/>
            </p:cNvSpPr>
            <p:nvPr/>
          </p:nvSpPr>
          <p:spPr bwMode="auto">
            <a:xfrm>
              <a:off x="2064" y="2064"/>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11" name="Oval 43"/>
            <p:cNvSpPr>
              <a:spLocks noChangeArrowheads="1"/>
            </p:cNvSpPr>
            <p:nvPr/>
          </p:nvSpPr>
          <p:spPr bwMode="auto">
            <a:xfrm>
              <a:off x="2352" y="2016"/>
              <a:ext cx="48" cy="96"/>
            </a:xfrm>
            <a:prstGeom prst="ellipse">
              <a:avLst/>
            </a:prstGeom>
            <a:noFill/>
            <a:ln w="9525">
              <a:noFill/>
              <a:round/>
              <a:headEnd/>
              <a:tailEnd/>
            </a:ln>
            <a:effectLst/>
          </p:spPr>
          <p:txBody>
            <a:bodyPr wrap="none" anchor="ctr"/>
            <a:lstStyle/>
            <a:p>
              <a:endParaRPr lang="fr-FR"/>
            </a:p>
          </p:txBody>
        </p:sp>
        <p:cxnSp>
          <p:nvCxnSpPr>
            <p:cNvPr id="288812" name="AutoShape 44"/>
            <p:cNvCxnSpPr>
              <a:cxnSpLocks noChangeShapeType="1"/>
              <a:stCxn id="288810" idx="6"/>
              <a:endCxn id="288811" idx="2"/>
            </p:cNvCxnSpPr>
            <p:nvPr/>
          </p:nvCxnSpPr>
          <p:spPr bwMode="auto">
            <a:xfrm flipV="1">
              <a:off x="2112" y="2064"/>
              <a:ext cx="240" cy="24"/>
            </a:xfrm>
            <a:prstGeom prst="straightConnector1">
              <a:avLst/>
            </a:prstGeom>
            <a:noFill/>
            <a:ln w="9525">
              <a:solidFill>
                <a:schemeClr val="tx1"/>
              </a:solidFill>
              <a:round/>
              <a:headEnd/>
              <a:tailEnd type="triangle" w="med" len="med"/>
            </a:ln>
            <a:effectLst/>
          </p:spPr>
        </p:cxnSp>
        <p:sp>
          <p:nvSpPr>
            <p:cNvPr id="288813" name="Oval 45"/>
            <p:cNvSpPr>
              <a:spLocks noChangeArrowheads="1"/>
            </p:cNvSpPr>
            <p:nvPr/>
          </p:nvSpPr>
          <p:spPr bwMode="auto">
            <a:xfrm>
              <a:off x="2208" y="1920"/>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14" name="Oval 46"/>
            <p:cNvSpPr>
              <a:spLocks noChangeArrowheads="1"/>
            </p:cNvSpPr>
            <p:nvPr/>
          </p:nvSpPr>
          <p:spPr bwMode="auto">
            <a:xfrm>
              <a:off x="2304" y="2352"/>
              <a:ext cx="48" cy="96"/>
            </a:xfrm>
            <a:prstGeom prst="ellipse">
              <a:avLst/>
            </a:prstGeom>
            <a:noFill/>
            <a:ln w="9525">
              <a:noFill/>
              <a:round/>
              <a:headEnd/>
              <a:tailEnd/>
            </a:ln>
            <a:effectLst/>
          </p:spPr>
          <p:txBody>
            <a:bodyPr wrap="none" anchor="ctr"/>
            <a:lstStyle/>
            <a:p>
              <a:endParaRPr lang="fr-FR"/>
            </a:p>
          </p:txBody>
        </p:sp>
        <p:cxnSp>
          <p:nvCxnSpPr>
            <p:cNvPr id="288815" name="AutoShape 47"/>
            <p:cNvCxnSpPr>
              <a:cxnSpLocks noChangeShapeType="1"/>
              <a:stCxn id="288813" idx="0"/>
              <a:endCxn id="288814" idx="7"/>
            </p:cNvCxnSpPr>
            <p:nvPr/>
          </p:nvCxnSpPr>
          <p:spPr bwMode="auto">
            <a:xfrm>
              <a:off x="2232" y="1920"/>
              <a:ext cx="113" cy="446"/>
            </a:xfrm>
            <a:prstGeom prst="straightConnector1">
              <a:avLst/>
            </a:prstGeom>
            <a:noFill/>
            <a:ln w="9525">
              <a:solidFill>
                <a:schemeClr val="tx1"/>
              </a:solidFill>
              <a:round/>
              <a:headEnd/>
              <a:tailEnd type="triangle" w="med" len="med"/>
            </a:ln>
            <a:effectLst/>
          </p:spPr>
        </p:cxnSp>
        <p:sp>
          <p:nvSpPr>
            <p:cNvPr id="288816" name="Text Box 48"/>
            <p:cNvSpPr txBox="1">
              <a:spLocks noChangeArrowheads="1"/>
            </p:cNvSpPr>
            <p:nvPr/>
          </p:nvSpPr>
          <p:spPr bwMode="auto">
            <a:xfrm>
              <a:off x="3974" y="2208"/>
              <a:ext cx="180" cy="212"/>
            </a:xfrm>
            <a:prstGeom prst="rect">
              <a:avLst/>
            </a:prstGeom>
            <a:noFill/>
            <a:ln w="9525">
              <a:noFill/>
              <a:miter lim="800000"/>
              <a:headEnd/>
              <a:tailEnd/>
            </a:ln>
            <a:effectLst/>
          </p:spPr>
          <p:txBody>
            <a:bodyPr wrap="none">
              <a:spAutoFit/>
            </a:bodyPr>
            <a:lstStyle/>
            <a:p>
              <a:r>
                <a:rPr lang="fr-FR" sz="1600">
                  <a:latin typeface="Times New Roman" pitchFamily="18" charset="0"/>
                </a:rPr>
                <a:t>0</a:t>
              </a:r>
            </a:p>
          </p:txBody>
        </p:sp>
        <p:sp>
          <p:nvSpPr>
            <p:cNvPr id="288817" name="Text Box 49"/>
            <p:cNvSpPr txBox="1">
              <a:spLocks noChangeArrowheads="1"/>
            </p:cNvSpPr>
            <p:nvPr/>
          </p:nvSpPr>
          <p:spPr bwMode="auto">
            <a:xfrm>
              <a:off x="1644" y="2208"/>
              <a:ext cx="180" cy="212"/>
            </a:xfrm>
            <a:prstGeom prst="rect">
              <a:avLst/>
            </a:prstGeom>
            <a:noFill/>
            <a:ln w="9525">
              <a:noFill/>
              <a:miter lim="800000"/>
              <a:headEnd/>
              <a:tailEnd/>
            </a:ln>
            <a:effectLst/>
          </p:spPr>
          <p:txBody>
            <a:bodyPr wrap="none">
              <a:spAutoFit/>
            </a:bodyPr>
            <a:lstStyle/>
            <a:p>
              <a:r>
                <a:rPr lang="fr-FR" sz="1600">
                  <a:latin typeface="Times New Roman" pitchFamily="18" charset="0"/>
                </a:rPr>
                <a:t>0</a:t>
              </a:r>
            </a:p>
          </p:txBody>
        </p:sp>
        <p:sp>
          <p:nvSpPr>
            <p:cNvPr id="288818" name="Text Box 50"/>
            <p:cNvSpPr txBox="1">
              <a:spLocks noChangeArrowheads="1"/>
            </p:cNvSpPr>
            <p:nvPr/>
          </p:nvSpPr>
          <p:spPr bwMode="auto">
            <a:xfrm>
              <a:off x="4070" y="2631"/>
              <a:ext cx="990" cy="212"/>
            </a:xfrm>
            <a:prstGeom prst="rect">
              <a:avLst/>
            </a:prstGeom>
            <a:noFill/>
            <a:ln w="9525">
              <a:noFill/>
              <a:miter lim="800000"/>
              <a:headEnd/>
              <a:tailEnd/>
            </a:ln>
            <a:effectLst/>
          </p:spPr>
          <p:txBody>
            <a:bodyPr wrap="none">
              <a:spAutoFit/>
            </a:bodyPr>
            <a:lstStyle/>
            <a:p>
              <a:r>
                <a:rPr lang="fr-FR" sz="1600">
                  <a:latin typeface="Times New Roman" pitchFamily="18" charset="0"/>
                </a:rPr>
                <a:t>Micro ordinateur</a:t>
              </a:r>
            </a:p>
          </p:txBody>
        </p:sp>
        <p:sp>
          <p:nvSpPr>
            <p:cNvPr id="288819" name="Text Box 51"/>
            <p:cNvSpPr txBox="1">
              <a:spLocks noChangeArrowheads="1"/>
            </p:cNvSpPr>
            <p:nvPr/>
          </p:nvSpPr>
          <p:spPr bwMode="auto">
            <a:xfrm>
              <a:off x="3552" y="3100"/>
              <a:ext cx="668" cy="212"/>
            </a:xfrm>
            <a:prstGeom prst="rect">
              <a:avLst/>
            </a:prstGeom>
            <a:noFill/>
            <a:ln w="9525">
              <a:noFill/>
              <a:miter lim="800000"/>
              <a:headEnd/>
              <a:tailEnd/>
            </a:ln>
            <a:effectLst/>
          </p:spPr>
          <p:txBody>
            <a:bodyPr wrap="none">
              <a:spAutoFit/>
            </a:bodyPr>
            <a:lstStyle/>
            <a:p>
              <a:r>
                <a:rPr lang="fr-FR" sz="1600">
                  <a:latin typeface="Times New Roman" pitchFamily="18" charset="0"/>
                </a:rPr>
                <a:t>Jeux vidéo</a:t>
              </a:r>
            </a:p>
          </p:txBody>
        </p:sp>
        <p:sp>
          <p:nvSpPr>
            <p:cNvPr id="288820" name="Text Box 52"/>
            <p:cNvSpPr txBox="1">
              <a:spLocks noChangeArrowheads="1"/>
            </p:cNvSpPr>
            <p:nvPr/>
          </p:nvSpPr>
          <p:spPr bwMode="auto">
            <a:xfrm>
              <a:off x="1121" y="3360"/>
              <a:ext cx="559" cy="274"/>
            </a:xfrm>
            <a:prstGeom prst="rect">
              <a:avLst/>
            </a:prstGeom>
            <a:noFill/>
            <a:ln w="9525">
              <a:noFill/>
              <a:miter lim="800000"/>
              <a:headEnd/>
              <a:tailEnd/>
            </a:ln>
            <a:effectLst/>
          </p:spPr>
          <p:txBody>
            <a:bodyPr wrap="none">
              <a:spAutoFit/>
            </a:bodyPr>
            <a:lstStyle/>
            <a:p>
              <a:pPr>
                <a:lnSpc>
                  <a:spcPct val="70000"/>
                </a:lnSpc>
              </a:pPr>
              <a:r>
                <a:rPr lang="fr-FR" sz="1600">
                  <a:latin typeface="Times New Roman" pitchFamily="18" charset="0"/>
                </a:rPr>
                <a:t>Lave</a:t>
              </a:r>
            </a:p>
            <a:p>
              <a:pPr>
                <a:lnSpc>
                  <a:spcPct val="70000"/>
                </a:lnSpc>
              </a:pPr>
              <a:r>
                <a:rPr lang="fr-FR" sz="1600">
                  <a:latin typeface="Times New Roman" pitchFamily="18" charset="0"/>
                </a:rPr>
                <a:t>vaisselle</a:t>
              </a:r>
            </a:p>
          </p:txBody>
        </p:sp>
        <p:sp>
          <p:nvSpPr>
            <p:cNvPr id="288821" name="Text Box 53"/>
            <p:cNvSpPr txBox="1">
              <a:spLocks noChangeArrowheads="1"/>
            </p:cNvSpPr>
            <p:nvPr/>
          </p:nvSpPr>
          <p:spPr bwMode="auto">
            <a:xfrm>
              <a:off x="1554" y="3209"/>
              <a:ext cx="558" cy="242"/>
            </a:xfrm>
            <a:prstGeom prst="rect">
              <a:avLst/>
            </a:prstGeom>
            <a:noFill/>
            <a:ln w="9525">
              <a:noFill/>
              <a:miter lim="800000"/>
              <a:headEnd/>
              <a:tailEnd/>
            </a:ln>
            <a:effectLst/>
          </p:spPr>
          <p:txBody>
            <a:bodyPr wrap="none">
              <a:spAutoFit/>
            </a:bodyPr>
            <a:lstStyle/>
            <a:p>
              <a:pPr>
                <a:lnSpc>
                  <a:spcPct val="60000"/>
                </a:lnSpc>
              </a:pPr>
              <a:r>
                <a:rPr lang="fr-FR" sz="1600">
                  <a:latin typeface="Times New Roman" pitchFamily="18" charset="0"/>
                </a:rPr>
                <a:t>Robot</a:t>
              </a:r>
            </a:p>
            <a:p>
              <a:pPr>
                <a:lnSpc>
                  <a:spcPct val="60000"/>
                </a:lnSpc>
              </a:pPr>
              <a:r>
                <a:rPr lang="fr-FR" sz="1600">
                  <a:latin typeface="Times New Roman" pitchFamily="18" charset="0"/>
                </a:rPr>
                <a:t>ménager</a:t>
              </a:r>
            </a:p>
          </p:txBody>
        </p:sp>
        <p:sp>
          <p:nvSpPr>
            <p:cNvPr id="288822" name="Text Box 54"/>
            <p:cNvSpPr txBox="1">
              <a:spLocks noChangeArrowheads="1"/>
            </p:cNvSpPr>
            <p:nvPr/>
          </p:nvSpPr>
          <p:spPr bwMode="auto">
            <a:xfrm>
              <a:off x="1728" y="2956"/>
              <a:ext cx="761" cy="212"/>
            </a:xfrm>
            <a:prstGeom prst="rect">
              <a:avLst/>
            </a:prstGeom>
            <a:noFill/>
            <a:ln w="9525">
              <a:noFill/>
              <a:miter lim="800000"/>
              <a:headEnd/>
              <a:tailEnd/>
            </a:ln>
            <a:effectLst/>
          </p:spPr>
          <p:txBody>
            <a:bodyPr wrap="none">
              <a:spAutoFit/>
            </a:bodyPr>
            <a:lstStyle/>
            <a:p>
              <a:r>
                <a:rPr lang="fr-FR" sz="1600">
                  <a:latin typeface="Times New Roman" pitchFamily="18" charset="0"/>
                </a:rPr>
                <a:t>Micro ondes</a:t>
              </a:r>
            </a:p>
          </p:txBody>
        </p:sp>
        <p:sp>
          <p:nvSpPr>
            <p:cNvPr id="288823" name="Text Box 55"/>
            <p:cNvSpPr txBox="1">
              <a:spLocks noChangeArrowheads="1"/>
            </p:cNvSpPr>
            <p:nvPr/>
          </p:nvSpPr>
          <p:spPr bwMode="auto">
            <a:xfrm>
              <a:off x="1824" y="2764"/>
              <a:ext cx="743" cy="212"/>
            </a:xfrm>
            <a:prstGeom prst="rect">
              <a:avLst/>
            </a:prstGeom>
            <a:noFill/>
            <a:ln w="9525">
              <a:noFill/>
              <a:miter lim="800000"/>
              <a:headEnd/>
              <a:tailEnd/>
            </a:ln>
            <a:effectLst/>
          </p:spPr>
          <p:txBody>
            <a:bodyPr wrap="none">
              <a:spAutoFit/>
            </a:bodyPr>
            <a:lstStyle/>
            <a:p>
              <a:r>
                <a:rPr lang="fr-FR" sz="1600">
                  <a:latin typeface="Times New Roman" pitchFamily="18" charset="0"/>
                </a:rPr>
                <a:t>Congélateur</a:t>
              </a:r>
            </a:p>
          </p:txBody>
        </p:sp>
        <p:sp>
          <p:nvSpPr>
            <p:cNvPr id="288824" name="Text Box 56"/>
            <p:cNvSpPr txBox="1">
              <a:spLocks noChangeArrowheads="1"/>
            </p:cNvSpPr>
            <p:nvPr/>
          </p:nvSpPr>
          <p:spPr bwMode="auto">
            <a:xfrm>
              <a:off x="2064" y="1102"/>
              <a:ext cx="722" cy="242"/>
            </a:xfrm>
            <a:prstGeom prst="rect">
              <a:avLst/>
            </a:prstGeom>
            <a:noFill/>
            <a:ln w="9525">
              <a:noFill/>
              <a:miter lim="800000"/>
              <a:headEnd/>
              <a:tailEnd/>
            </a:ln>
            <a:effectLst/>
          </p:spPr>
          <p:txBody>
            <a:bodyPr wrap="none">
              <a:spAutoFit/>
            </a:bodyPr>
            <a:lstStyle/>
            <a:p>
              <a:pPr algn="r">
                <a:lnSpc>
                  <a:spcPct val="60000"/>
                </a:lnSpc>
              </a:pPr>
              <a:r>
                <a:rPr lang="fr-FR" sz="1600">
                  <a:latin typeface="Times New Roman" pitchFamily="18" charset="0"/>
                </a:rPr>
                <a:t>Antenne</a:t>
              </a:r>
            </a:p>
            <a:p>
              <a:pPr algn="r">
                <a:lnSpc>
                  <a:spcPct val="60000"/>
                </a:lnSpc>
              </a:pPr>
              <a:r>
                <a:rPr lang="fr-FR" sz="1600">
                  <a:latin typeface="Times New Roman" pitchFamily="18" charset="0"/>
                </a:rPr>
                <a:t>parabolique</a:t>
              </a:r>
            </a:p>
          </p:txBody>
        </p:sp>
        <p:sp>
          <p:nvSpPr>
            <p:cNvPr id="288825" name="Text Box 57"/>
            <p:cNvSpPr txBox="1">
              <a:spLocks noChangeArrowheads="1"/>
            </p:cNvSpPr>
            <p:nvPr/>
          </p:nvSpPr>
          <p:spPr bwMode="auto">
            <a:xfrm>
              <a:off x="3446" y="2620"/>
              <a:ext cx="473" cy="274"/>
            </a:xfrm>
            <a:prstGeom prst="rect">
              <a:avLst/>
            </a:prstGeom>
            <a:noFill/>
            <a:ln w="9525">
              <a:noFill/>
              <a:miter lim="800000"/>
              <a:headEnd/>
              <a:tailEnd/>
            </a:ln>
            <a:effectLst/>
          </p:spPr>
          <p:txBody>
            <a:bodyPr wrap="none">
              <a:spAutoFit/>
            </a:bodyPr>
            <a:lstStyle/>
            <a:p>
              <a:pPr algn="ctr">
                <a:lnSpc>
                  <a:spcPct val="70000"/>
                </a:lnSpc>
              </a:pPr>
              <a:r>
                <a:rPr lang="fr-FR" sz="1600">
                  <a:latin typeface="Times New Roman" pitchFamily="18" charset="0"/>
                </a:rPr>
                <a:t>Platine</a:t>
              </a:r>
            </a:p>
            <a:p>
              <a:pPr algn="ctr">
                <a:lnSpc>
                  <a:spcPct val="70000"/>
                </a:lnSpc>
              </a:pPr>
              <a:r>
                <a:rPr lang="fr-FR" sz="1600">
                  <a:latin typeface="Times New Roman" pitchFamily="18" charset="0"/>
                </a:rPr>
                <a:t>CD</a:t>
              </a:r>
            </a:p>
          </p:txBody>
        </p:sp>
        <p:sp>
          <p:nvSpPr>
            <p:cNvPr id="288826" name="Text Box 58"/>
            <p:cNvSpPr txBox="1">
              <a:spLocks noChangeArrowheads="1"/>
            </p:cNvSpPr>
            <p:nvPr/>
          </p:nvSpPr>
          <p:spPr bwMode="auto">
            <a:xfrm>
              <a:off x="2064" y="2304"/>
              <a:ext cx="678" cy="212"/>
            </a:xfrm>
            <a:prstGeom prst="rect">
              <a:avLst/>
            </a:prstGeom>
            <a:noFill/>
            <a:ln w="9525">
              <a:noFill/>
              <a:miter lim="800000"/>
              <a:headEnd/>
              <a:tailEnd/>
            </a:ln>
            <a:effectLst/>
          </p:spPr>
          <p:txBody>
            <a:bodyPr wrap="none">
              <a:spAutoFit/>
            </a:bodyPr>
            <a:lstStyle/>
            <a:p>
              <a:r>
                <a:rPr lang="fr-FR" sz="1600">
                  <a:latin typeface="Times New Roman" pitchFamily="18" charset="0"/>
                </a:rPr>
                <a:t>Répondeur</a:t>
              </a:r>
            </a:p>
          </p:txBody>
        </p:sp>
        <p:sp>
          <p:nvSpPr>
            <p:cNvPr id="288827" name="Text Box 59"/>
            <p:cNvSpPr txBox="1">
              <a:spLocks noChangeArrowheads="1"/>
            </p:cNvSpPr>
            <p:nvPr/>
          </p:nvSpPr>
          <p:spPr bwMode="auto">
            <a:xfrm>
              <a:off x="2976" y="1767"/>
              <a:ext cx="707" cy="212"/>
            </a:xfrm>
            <a:prstGeom prst="rect">
              <a:avLst/>
            </a:prstGeom>
            <a:noFill/>
            <a:ln w="9525">
              <a:noFill/>
              <a:miter lim="800000"/>
              <a:headEnd/>
              <a:tailEnd/>
            </a:ln>
            <a:effectLst/>
          </p:spPr>
          <p:txBody>
            <a:bodyPr wrap="none">
              <a:spAutoFit/>
            </a:bodyPr>
            <a:lstStyle/>
            <a:p>
              <a:r>
                <a:rPr lang="fr-FR" sz="1600">
                  <a:latin typeface="Times New Roman" pitchFamily="18" charset="0"/>
                </a:rPr>
                <a:t>Caméscope</a:t>
              </a:r>
            </a:p>
          </p:txBody>
        </p:sp>
        <p:sp>
          <p:nvSpPr>
            <p:cNvPr id="288828" name="Text Box 60"/>
            <p:cNvSpPr txBox="1">
              <a:spLocks noChangeArrowheads="1"/>
            </p:cNvSpPr>
            <p:nvPr/>
          </p:nvSpPr>
          <p:spPr bwMode="auto">
            <a:xfrm>
              <a:off x="2882" y="2208"/>
              <a:ext cx="286" cy="212"/>
            </a:xfrm>
            <a:prstGeom prst="rect">
              <a:avLst/>
            </a:prstGeom>
            <a:noFill/>
            <a:ln w="9525">
              <a:noFill/>
              <a:miter lim="800000"/>
              <a:headEnd/>
              <a:tailEnd/>
            </a:ln>
            <a:effectLst/>
          </p:spPr>
          <p:txBody>
            <a:bodyPr wrap="none">
              <a:spAutoFit/>
            </a:bodyPr>
            <a:lstStyle/>
            <a:p>
              <a:r>
                <a:rPr lang="fr-FR" sz="1600">
                  <a:latin typeface="Times New Roman" pitchFamily="18" charset="0"/>
                </a:rPr>
                <a:t>TV</a:t>
              </a:r>
            </a:p>
          </p:txBody>
        </p:sp>
      </p:grpSp>
      <p:grpSp>
        <p:nvGrpSpPr>
          <p:cNvPr id="288829" name="Group 61"/>
          <p:cNvGrpSpPr>
            <a:grpSpLocks/>
          </p:cNvGrpSpPr>
          <p:nvPr/>
        </p:nvGrpSpPr>
        <p:grpSpPr bwMode="auto">
          <a:xfrm>
            <a:off x="1752601" y="838200"/>
            <a:ext cx="2828925" cy="838200"/>
            <a:chOff x="144" y="528"/>
            <a:chExt cx="1782" cy="528"/>
          </a:xfrm>
        </p:grpSpPr>
        <p:sp>
          <p:nvSpPr>
            <p:cNvPr id="288830" name="Oval 62"/>
            <p:cNvSpPr>
              <a:spLocks noChangeArrowheads="1"/>
            </p:cNvSpPr>
            <p:nvPr/>
          </p:nvSpPr>
          <p:spPr bwMode="auto">
            <a:xfrm>
              <a:off x="1114" y="658"/>
              <a:ext cx="48" cy="96"/>
            </a:xfrm>
            <a:prstGeom prst="ellipse">
              <a:avLst/>
            </a:prstGeom>
            <a:noFill/>
            <a:ln w="9525">
              <a:noFill/>
              <a:round/>
              <a:headEnd/>
              <a:tailEnd/>
            </a:ln>
            <a:effectLst/>
          </p:spPr>
          <p:txBody>
            <a:bodyPr wrap="none" anchor="ctr"/>
            <a:lstStyle/>
            <a:p>
              <a:endParaRPr lang="fr-FR"/>
            </a:p>
          </p:txBody>
        </p:sp>
        <p:sp>
          <p:nvSpPr>
            <p:cNvPr id="288831" name="Oval 63"/>
            <p:cNvSpPr>
              <a:spLocks noChangeArrowheads="1"/>
            </p:cNvSpPr>
            <p:nvPr/>
          </p:nvSpPr>
          <p:spPr bwMode="auto">
            <a:xfrm>
              <a:off x="720" y="706"/>
              <a:ext cx="48" cy="48"/>
            </a:xfrm>
            <a:prstGeom prst="ellipse">
              <a:avLst/>
            </a:prstGeom>
            <a:solidFill>
              <a:schemeClr val="tx1"/>
            </a:solidFill>
            <a:ln w="9525">
              <a:solidFill>
                <a:schemeClr val="tx1"/>
              </a:solidFill>
              <a:round/>
              <a:headEnd/>
              <a:tailEnd/>
            </a:ln>
            <a:effectLst/>
          </p:spPr>
          <p:txBody>
            <a:bodyPr wrap="none" anchor="ctr"/>
            <a:lstStyle/>
            <a:p>
              <a:endParaRPr lang="fr-FR"/>
            </a:p>
          </p:txBody>
        </p:sp>
        <p:sp>
          <p:nvSpPr>
            <p:cNvPr id="288832" name="Oval 64"/>
            <p:cNvSpPr>
              <a:spLocks noChangeArrowheads="1"/>
            </p:cNvSpPr>
            <p:nvPr/>
          </p:nvSpPr>
          <p:spPr bwMode="auto">
            <a:xfrm>
              <a:off x="1200" y="720"/>
              <a:ext cx="48" cy="96"/>
            </a:xfrm>
            <a:prstGeom prst="ellipse">
              <a:avLst/>
            </a:prstGeom>
            <a:noFill/>
            <a:ln w="9525">
              <a:noFill/>
              <a:round/>
              <a:headEnd/>
              <a:tailEnd/>
            </a:ln>
            <a:effectLst/>
          </p:spPr>
          <p:txBody>
            <a:bodyPr wrap="none" anchor="ctr"/>
            <a:lstStyle/>
            <a:p>
              <a:endParaRPr lang="fr-FR"/>
            </a:p>
          </p:txBody>
        </p:sp>
        <p:cxnSp>
          <p:nvCxnSpPr>
            <p:cNvPr id="288833" name="AutoShape 65"/>
            <p:cNvCxnSpPr>
              <a:cxnSpLocks noChangeShapeType="1"/>
              <a:stCxn id="288831" idx="6"/>
              <a:endCxn id="288832" idx="1"/>
            </p:cNvCxnSpPr>
            <p:nvPr/>
          </p:nvCxnSpPr>
          <p:spPr bwMode="auto">
            <a:xfrm>
              <a:off x="768" y="730"/>
              <a:ext cx="439" cy="4"/>
            </a:xfrm>
            <a:prstGeom prst="straightConnector1">
              <a:avLst/>
            </a:prstGeom>
            <a:noFill/>
            <a:ln w="9525">
              <a:solidFill>
                <a:schemeClr val="tx1"/>
              </a:solidFill>
              <a:round/>
              <a:headEnd/>
              <a:tailEnd type="triangle" w="med" len="med"/>
            </a:ln>
            <a:effectLst/>
          </p:spPr>
        </p:cxnSp>
        <p:sp>
          <p:nvSpPr>
            <p:cNvPr id="288834" name="Text Box 66"/>
            <p:cNvSpPr txBox="1">
              <a:spLocks noChangeArrowheads="1"/>
            </p:cNvSpPr>
            <p:nvPr/>
          </p:nvSpPr>
          <p:spPr bwMode="auto">
            <a:xfrm>
              <a:off x="1228" y="548"/>
              <a:ext cx="698" cy="465"/>
            </a:xfrm>
            <a:prstGeom prst="rect">
              <a:avLst/>
            </a:prstGeom>
            <a:noFill/>
            <a:ln w="9525">
              <a:noFill/>
              <a:miter lim="800000"/>
              <a:headEnd/>
              <a:tailEnd/>
            </a:ln>
            <a:effectLst/>
          </p:spPr>
          <p:txBody>
            <a:bodyPr wrap="none">
              <a:spAutoFit/>
            </a:bodyPr>
            <a:lstStyle/>
            <a:p>
              <a:r>
                <a:rPr lang="fr-FR" sz="1400">
                  <a:latin typeface="Times New Roman" pitchFamily="18" charset="0"/>
                </a:rPr>
                <a:t>Famille avec</a:t>
              </a:r>
            </a:p>
            <a:p>
              <a:r>
                <a:rPr lang="fr-FR" sz="1400">
                  <a:latin typeface="Times New Roman" pitchFamily="18" charset="0"/>
                </a:rPr>
                <a:t>enfants </a:t>
              </a:r>
            </a:p>
            <a:p>
              <a:r>
                <a:rPr lang="fr-FR" sz="1400">
                  <a:latin typeface="Times New Roman" pitchFamily="18" charset="0"/>
                </a:rPr>
                <a:t>de + 11 ans</a:t>
              </a:r>
            </a:p>
          </p:txBody>
        </p:sp>
        <p:sp>
          <p:nvSpPr>
            <p:cNvPr id="288835" name="Text Box 67"/>
            <p:cNvSpPr txBox="1">
              <a:spLocks noChangeArrowheads="1"/>
            </p:cNvSpPr>
            <p:nvPr/>
          </p:nvSpPr>
          <p:spPr bwMode="auto">
            <a:xfrm>
              <a:off x="144" y="544"/>
              <a:ext cx="698" cy="465"/>
            </a:xfrm>
            <a:prstGeom prst="rect">
              <a:avLst/>
            </a:prstGeom>
            <a:noFill/>
            <a:ln w="9525">
              <a:noFill/>
              <a:miter lim="800000"/>
              <a:headEnd/>
              <a:tailEnd/>
            </a:ln>
            <a:effectLst/>
          </p:spPr>
          <p:txBody>
            <a:bodyPr wrap="none">
              <a:spAutoFit/>
            </a:bodyPr>
            <a:lstStyle/>
            <a:p>
              <a:r>
                <a:rPr lang="fr-FR" sz="1400">
                  <a:latin typeface="Times New Roman" pitchFamily="18" charset="0"/>
                </a:rPr>
                <a:t>Famille avec</a:t>
              </a:r>
            </a:p>
            <a:p>
              <a:r>
                <a:rPr lang="fr-FR" sz="1400">
                  <a:latin typeface="Times New Roman" pitchFamily="18" charset="0"/>
                </a:rPr>
                <a:t>enfants </a:t>
              </a:r>
            </a:p>
            <a:p>
              <a:r>
                <a:rPr lang="fr-FR" sz="1400">
                  <a:latin typeface="Times New Roman" pitchFamily="18" charset="0"/>
                </a:rPr>
                <a:t>de - 11 ans</a:t>
              </a:r>
            </a:p>
          </p:txBody>
        </p:sp>
        <p:sp>
          <p:nvSpPr>
            <p:cNvPr id="288836" name="Rectangle 68"/>
            <p:cNvSpPr>
              <a:spLocks noChangeArrowheads="1"/>
            </p:cNvSpPr>
            <p:nvPr/>
          </p:nvSpPr>
          <p:spPr bwMode="auto">
            <a:xfrm>
              <a:off x="144" y="528"/>
              <a:ext cx="1776" cy="528"/>
            </a:xfrm>
            <a:prstGeom prst="rect">
              <a:avLst/>
            </a:prstGeom>
            <a:noFill/>
            <a:ln w="9525" cap="rnd">
              <a:solidFill>
                <a:schemeClr val="tx1"/>
              </a:solidFill>
              <a:prstDash val="sysDot"/>
              <a:miter lim="800000"/>
              <a:headEnd/>
              <a:tailEnd/>
            </a:ln>
            <a:effectLst/>
          </p:spPr>
          <p:txBody>
            <a:bodyPr wrap="none" anchor="ctr"/>
            <a:lstStyle/>
            <a:p>
              <a:endParaRPr lang="fr-FR"/>
            </a:p>
          </p:txBody>
        </p:sp>
      </p:grpSp>
    </p:spTree>
    <p:extLst>
      <p:ext uri="{BB962C8B-B14F-4D97-AF65-F5344CB8AC3E}">
        <p14:creationId xmlns:p14="http://schemas.microsoft.com/office/powerpoint/2010/main" val="19482512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88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8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ln/>
        </p:spPr>
        <p:txBody>
          <a:bodyPr/>
          <a:lstStyle/>
          <a:p>
            <a:r>
              <a:rPr lang="fr-FR"/>
              <a:t>L’homme européen</a:t>
            </a:r>
          </a:p>
        </p:txBody>
      </p:sp>
      <p:sp>
        <p:nvSpPr>
          <p:cNvPr id="283651" name="Rectangle 3"/>
          <p:cNvSpPr>
            <a:spLocks noGrp="1" noChangeArrowheads="1"/>
          </p:cNvSpPr>
          <p:nvPr>
            <p:ph type="body" idx="1"/>
          </p:nvPr>
        </p:nvSpPr>
        <p:spPr>
          <a:xfrm>
            <a:off x="2279650" y="1844675"/>
            <a:ext cx="7772400" cy="4114800"/>
          </a:xfrm>
          <a:ln/>
        </p:spPr>
        <p:txBody>
          <a:bodyPr/>
          <a:lstStyle/>
          <a:p>
            <a:pPr>
              <a:lnSpc>
                <a:spcPct val="90000"/>
              </a:lnSpc>
            </a:pPr>
            <a:r>
              <a:rPr lang="fr-FR" sz="1800"/>
              <a:t>7 types d’hommes, que l’on retrouve dans tous les pays d’Europe mais avec des poids différents :</a:t>
            </a:r>
          </a:p>
          <a:p>
            <a:pPr lvl="1">
              <a:lnSpc>
                <a:spcPct val="90000"/>
              </a:lnSpc>
            </a:pPr>
            <a:r>
              <a:rPr lang="fr-FR"/>
              <a:t>L’ambitieux dynamique ne jure que par le travail, le statut, la hiérarchie</a:t>
            </a:r>
          </a:p>
          <a:p>
            <a:pPr lvl="1">
              <a:lnSpc>
                <a:spcPct val="90000"/>
              </a:lnSpc>
            </a:pPr>
            <a:r>
              <a:rPr lang="fr-FR"/>
              <a:t>Le Macho traditionnel très chauvin, continue d’attribuer des rôles traditionnels à la femme et à l’homme</a:t>
            </a:r>
          </a:p>
          <a:p>
            <a:pPr lvl="1">
              <a:lnSpc>
                <a:spcPct val="90000"/>
              </a:lnSpc>
            </a:pPr>
            <a:r>
              <a:rPr lang="fr-FR"/>
              <a:t>Castor Sympathique : attirance très nette pour le foyer (bricolage, cuisine, jardin)</a:t>
            </a:r>
          </a:p>
          <a:p>
            <a:pPr lvl="1">
              <a:lnSpc>
                <a:spcPct val="90000"/>
              </a:lnSpc>
            </a:pPr>
            <a:r>
              <a:rPr lang="fr-FR"/>
              <a:t>Mode et tendance : très gourmand de nouveautés</a:t>
            </a:r>
          </a:p>
          <a:p>
            <a:pPr lvl="1">
              <a:lnSpc>
                <a:spcPct val="90000"/>
              </a:lnSpc>
            </a:pPr>
            <a:r>
              <a:rPr lang="fr-FR"/>
              <a:t>Jouisseur innovateur : ouvert sur le monde, très branché nouvelles technologies, mais difficile à convaincre et à séduire</a:t>
            </a:r>
          </a:p>
          <a:p>
            <a:pPr lvl="1">
              <a:lnSpc>
                <a:spcPct val="90000"/>
              </a:lnSpc>
            </a:pPr>
            <a:r>
              <a:rPr lang="fr-FR"/>
              <a:t>Le nostalgique familial : la famille et les enfants avant tout, valeurs traditionnelles</a:t>
            </a:r>
          </a:p>
          <a:p>
            <a:pPr lvl="1">
              <a:lnSpc>
                <a:spcPct val="90000"/>
              </a:lnSpc>
            </a:pPr>
            <a:r>
              <a:rPr lang="fr-FR"/>
              <a:t>Le Moderne Citoyen : recherche l’équilibre entre famille et travail</a:t>
            </a:r>
          </a:p>
        </p:txBody>
      </p:sp>
    </p:spTree>
    <p:extLst>
      <p:ext uri="{BB962C8B-B14F-4D97-AF65-F5344CB8AC3E}">
        <p14:creationId xmlns:p14="http://schemas.microsoft.com/office/powerpoint/2010/main" val="5977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 calcmode="lin" valueType="num">
                                      <p:cBhvr additive="base">
                                        <p:cTn id="7" dur="500" fill="hold"/>
                                        <p:tgtEl>
                                          <p:spTgt spid="283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3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3651">
                                            <p:txEl>
                                              <p:pRg st="1" end="1"/>
                                            </p:txEl>
                                          </p:spTgt>
                                        </p:tgtEl>
                                        <p:attrNameLst>
                                          <p:attrName>style.visibility</p:attrName>
                                        </p:attrNameLst>
                                      </p:cBhvr>
                                      <p:to>
                                        <p:strVal val="visible"/>
                                      </p:to>
                                    </p:set>
                                    <p:anim calcmode="lin" valueType="num">
                                      <p:cBhvr additive="base">
                                        <p:cTn id="13" dur="500" fill="hold"/>
                                        <p:tgtEl>
                                          <p:spTgt spid="283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36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3651">
                                            <p:txEl>
                                              <p:pRg st="2" end="2"/>
                                            </p:txEl>
                                          </p:spTgt>
                                        </p:tgtEl>
                                        <p:attrNameLst>
                                          <p:attrName>style.visibility</p:attrName>
                                        </p:attrNameLst>
                                      </p:cBhvr>
                                      <p:to>
                                        <p:strVal val="visible"/>
                                      </p:to>
                                    </p:set>
                                    <p:anim calcmode="lin" valueType="num">
                                      <p:cBhvr additive="base">
                                        <p:cTn id="19" dur="500" fill="hold"/>
                                        <p:tgtEl>
                                          <p:spTgt spid="283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36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3651">
                                            <p:txEl>
                                              <p:pRg st="3" end="3"/>
                                            </p:txEl>
                                          </p:spTgt>
                                        </p:tgtEl>
                                        <p:attrNameLst>
                                          <p:attrName>style.visibility</p:attrName>
                                        </p:attrNameLst>
                                      </p:cBhvr>
                                      <p:to>
                                        <p:strVal val="visible"/>
                                      </p:to>
                                    </p:set>
                                    <p:anim calcmode="lin" valueType="num">
                                      <p:cBhvr additive="base">
                                        <p:cTn id="25" dur="500" fill="hold"/>
                                        <p:tgtEl>
                                          <p:spTgt spid="2836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36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3651">
                                            <p:txEl>
                                              <p:pRg st="4" end="4"/>
                                            </p:txEl>
                                          </p:spTgt>
                                        </p:tgtEl>
                                        <p:attrNameLst>
                                          <p:attrName>style.visibility</p:attrName>
                                        </p:attrNameLst>
                                      </p:cBhvr>
                                      <p:to>
                                        <p:strVal val="visible"/>
                                      </p:to>
                                    </p:set>
                                    <p:anim calcmode="lin" valueType="num">
                                      <p:cBhvr additive="base">
                                        <p:cTn id="31" dur="500" fill="hold"/>
                                        <p:tgtEl>
                                          <p:spTgt spid="2836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36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3651">
                                            <p:txEl>
                                              <p:pRg st="5" end="5"/>
                                            </p:txEl>
                                          </p:spTgt>
                                        </p:tgtEl>
                                        <p:attrNameLst>
                                          <p:attrName>style.visibility</p:attrName>
                                        </p:attrNameLst>
                                      </p:cBhvr>
                                      <p:to>
                                        <p:strVal val="visible"/>
                                      </p:to>
                                    </p:set>
                                    <p:anim calcmode="lin" valueType="num">
                                      <p:cBhvr additive="base">
                                        <p:cTn id="37" dur="500" fill="hold"/>
                                        <p:tgtEl>
                                          <p:spTgt spid="2836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36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83651">
                                            <p:txEl>
                                              <p:pRg st="6" end="6"/>
                                            </p:txEl>
                                          </p:spTgt>
                                        </p:tgtEl>
                                        <p:attrNameLst>
                                          <p:attrName>style.visibility</p:attrName>
                                        </p:attrNameLst>
                                      </p:cBhvr>
                                      <p:to>
                                        <p:strVal val="visible"/>
                                      </p:to>
                                    </p:set>
                                    <p:anim calcmode="lin" valueType="num">
                                      <p:cBhvr additive="base">
                                        <p:cTn id="43" dur="500" fill="hold"/>
                                        <p:tgtEl>
                                          <p:spTgt spid="2836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836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83651">
                                            <p:txEl>
                                              <p:pRg st="7" end="7"/>
                                            </p:txEl>
                                          </p:spTgt>
                                        </p:tgtEl>
                                        <p:attrNameLst>
                                          <p:attrName>style.visibility</p:attrName>
                                        </p:attrNameLst>
                                      </p:cBhvr>
                                      <p:to>
                                        <p:strVal val="visible"/>
                                      </p:to>
                                    </p:set>
                                    <p:anim calcmode="lin" valueType="num">
                                      <p:cBhvr additive="base">
                                        <p:cTn id="49" dur="500" fill="hold"/>
                                        <p:tgtEl>
                                          <p:spTgt spid="2836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8365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bldLvl="2"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ln/>
        </p:spPr>
        <p:txBody>
          <a:bodyPr/>
          <a:lstStyle/>
          <a:p>
            <a:r>
              <a:rPr lang="fr-FR"/>
              <a:t>Les familles d’hommes en Europe</a:t>
            </a:r>
          </a:p>
        </p:txBody>
      </p:sp>
      <p:graphicFrame>
        <p:nvGraphicFramePr>
          <p:cNvPr id="284675" name="Group 3"/>
          <p:cNvGraphicFramePr>
            <a:graphicFrameLocks noGrp="1"/>
          </p:cNvGraphicFramePr>
          <p:nvPr/>
        </p:nvGraphicFramePr>
        <p:xfrm>
          <a:off x="2057400" y="2286000"/>
          <a:ext cx="8305800" cy="4145280"/>
        </p:xfrm>
        <a:graphic>
          <a:graphicData uri="http://schemas.openxmlformats.org/drawingml/2006/table">
            <a:tbl>
              <a:tblPr/>
              <a:tblGrid>
                <a:gridCol w="2192338"/>
                <a:gridCol w="1008062"/>
                <a:gridCol w="1219200"/>
                <a:gridCol w="990600"/>
                <a:gridCol w="914400"/>
                <a:gridCol w="914400"/>
                <a:gridCol w="1066800"/>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Eras Medium ITC"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Europe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Allemagne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France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Italie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Espagne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1" u="none" strike="noStrike" cap="none" normalizeH="0" baseline="0" smtClean="0">
                          <a:ln>
                            <a:noFill/>
                          </a:ln>
                          <a:solidFill>
                            <a:schemeClr val="tx1"/>
                          </a:solidFill>
                          <a:effectLst/>
                          <a:latin typeface="Eras Medium ITC" pitchFamily="34" charset="0"/>
                        </a:rPr>
                        <a:t>GB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AEAEA"/>
                    </a:solid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Castor Sympathique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smtClean="0">
                          <a:ln>
                            <a:noFill/>
                          </a:ln>
                          <a:solidFill>
                            <a:schemeClr val="tx1"/>
                          </a:solidFill>
                          <a:effectLst/>
                          <a:latin typeface="Eras Medium ITC" pitchFamily="34"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9999"/>
                    </a:solid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Mode et Tendance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Ambitieux dynamique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smtClean="0">
                          <a:ln>
                            <a:noFill/>
                          </a:ln>
                          <a:solidFill>
                            <a:schemeClr val="tx1"/>
                          </a:solidFill>
                          <a:effectLst/>
                          <a:latin typeface="Eras Medium ITC" pitchFamily="34" charset="0"/>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Macho traditionnel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smtClean="0">
                          <a:ln>
                            <a:noFill/>
                          </a:ln>
                          <a:solidFill>
                            <a:schemeClr val="tx1"/>
                          </a:solidFill>
                          <a:effectLst/>
                          <a:latin typeface="Eras Medium ITC" pitchFamily="34" charset="0"/>
                        </a:rPr>
                        <a:t>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Eras Medium ITC" pitchFamily="34" charset="0"/>
                        </a:rPr>
                        <a:t>17%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Nostalgique familial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Eras Medium ITC" pitchFamily="34" charset="0"/>
                        </a:rPr>
                        <a:t>18%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Moderne citoyen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Eras Medium ITC" pitchFamily="34" charset="0"/>
                        </a:rPr>
                        <a:t>19%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Jouisseur innovateur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Eras Medium ITC" pitchFamily="34" charset="0"/>
                        </a:rPr>
                        <a:t>19%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smtClean="0">
                          <a:ln>
                            <a:noFill/>
                          </a:ln>
                          <a:solidFill>
                            <a:schemeClr val="tx1"/>
                          </a:solidFill>
                          <a:effectLst/>
                          <a:latin typeface="Eras Medium ITC" pitchFamily="34" charset="0"/>
                        </a:rPr>
                        <a:t>11%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939097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ext Box 3"/>
          <p:cNvSpPr txBox="1">
            <a:spLocks noChangeArrowheads="1"/>
          </p:cNvSpPr>
          <p:nvPr/>
        </p:nvSpPr>
        <p:spPr bwMode="auto">
          <a:xfrm>
            <a:off x="1905001" y="1651000"/>
            <a:ext cx="2968625" cy="4801314"/>
          </a:xfrm>
          <a:prstGeom prst="rect">
            <a:avLst/>
          </a:prstGeom>
          <a:noFill/>
          <a:ln w="9525">
            <a:noFill/>
            <a:miter lim="800000"/>
            <a:headEnd/>
            <a:tailEnd/>
          </a:ln>
          <a:effectLst/>
        </p:spPr>
        <p:txBody>
          <a:bodyPr>
            <a:spAutoFit/>
          </a:bodyPr>
          <a:lstStyle/>
          <a:p>
            <a:pPr>
              <a:lnSpc>
                <a:spcPct val="170000"/>
              </a:lnSpc>
            </a:pPr>
            <a:r>
              <a:rPr lang="fr-FR" sz="2000">
                <a:latin typeface="Eras Demi ITC" pitchFamily="34" charset="0"/>
              </a:rPr>
              <a:t>Culture</a:t>
            </a:r>
          </a:p>
          <a:p>
            <a:pPr>
              <a:lnSpc>
                <a:spcPct val="170000"/>
              </a:lnSpc>
            </a:pPr>
            <a:r>
              <a:rPr lang="fr-FR" sz="2000">
                <a:latin typeface="Eras Demi ITC" pitchFamily="34" charset="0"/>
              </a:rPr>
              <a:t>Personnalité, valeurs</a:t>
            </a:r>
          </a:p>
          <a:p>
            <a:pPr>
              <a:lnSpc>
                <a:spcPct val="170000"/>
              </a:lnSpc>
            </a:pPr>
            <a:r>
              <a:rPr lang="fr-FR" sz="2000">
                <a:latin typeface="Eras Demi ITC" pitchFamily="34" charset="0"/>
              </a:rPr>
              <a:t>Attitudes, Style de vie</a:t>
            </a:r>
          </a:p>
          <a:p>
            <a:pPr>
              <a:lnSpc>
                <a:spcPct val="170000"/>
              </a:lnSpc>
            </a:pPr>
            <a:r>
              <a:rPr lang="fr-FR" sz="2000">
                <a:latin typeface="Eras Demi ITC" pitchFamily="34" charset="0"/>
              </a:rPr>
              <a:t>Classe sociale</a:t>
            </a:r>
          </a:p>
          <a:p>
            <a:pPr>
              <a:lnSpc>
                <a:spcPct val="170000"/>
              </a:lnSpc>
            </a:pPr>
            <a:r>
              <a:rPr lang="fr-FR" sz="2000">
                <a:latin typeface="Eras Demi ITC" pitchFamily="34" charset="0"/>
              </a:rPr>
              <a:t>Famille</a:t>
            </a:r>
          </a:p>
          <a:p>
            <a:pPr>
              <a:lnSpc>
                <a:spcPct val="170000"/>
              </a:lnSpc>
            </a:pPr>
            <a:r>
              <a:rPr lang="fr-FR" sz="2000">
                <a:latin typeface="Eras Demi ITC" pitchFamily="34" charset="0"/>
              </a:rPr>
              <a:t>Groupe de référence</a:t>
            </a:r>
          </a:p>
          <a:p>
            <a:pPr>
              <a:lnSpc>
                <a:spcPct val="170000"/>
              </a:lnSpc>
            </a:pPr>
            <a:r>
              <a:rPr lang="fr-FR" sz="2000">
                <a:latin typeface="Eras Demi ITC" pitchFamily="34" charset="0"/>
              </a:rPr>
              <a:t>Macro-environnement</a:t>
            </a:r>
          </a:p>
          <a:p>
            <a:pPr>
              <a:lnSpc>
                <a:spcPct val="170000"/>
              </a:lnSpc>
            </a:pPr>
            <a:r>
              <a:rPr lang="fr-FR" sz="2000">
                <a:latin typeface="Eras Demi ITC" pitchFamily="34" charset="0"/>
              </a:rPr>
              <a:t>Environnement marketing</a:t>
            </a:r>
          </a:p>
          <a:p>
            <a:pPr>
              <a:lnSpc>
                <a:spcPct val="170000"/>
              </a:lnSpc>
            </a:pPr>
            <a:r>
              <a:rPr lang="fr-FR" sz="2000">
                <a:latin typeface="Eras Demi ITC" pitchFamily="34" charset="0"/>
              </a:rPr>
              <a:t>Facteurs de situation</a:t>
            </a:r>
          </a:p>
        </p:txBody>
      </p:sp>
      <p:grpSp>
        <p:nvGrpSpPr>
          <p:cNvPr id="144388" name="Group 4"/>
          <p:cNvGrpSpPr>
            <a:grpSpLocks/>
          </p:cNvGrpSpPr>
          <p:nvPr/>
        </p:nvGrpSpPr>
        <p:grpSpPr bwMode="auto">
          <a:xfrm>
            <a:off x="5222876" y="1084264"/>
            <a:ext cx="1535113" cy="5722937"/>
            <a:chOff x="2330" y="683"/>
            <a:chExt cx="967" cy="3605"/>
          </a:xfrm>
          <a:solidFill>
            <a:schemeClr val="accent2">
              <a:lumMod val="40000"/>
              <a:lumOff val="60000"/>
            </a:schemeClr>
          </a:solidFill>
        </p:grpSpPr>
        <p:sp>
          <p:nvSpPr>
            <p:cNvPr id="144389" name="AutoShape 5"/>
            <p:cNvSpPr>
              <a:spLocks noChangeArrowheads="1"/>
            </p:cNvSpPr>
            <p:nvPr/>
          </p:nvSpPr>
          <p:spPr bwMode="auto">
            <a:xfrm>
              <a:off x="2692" y="1200"/>
              <a:ext cx="192" cy="2688"/>
            </a:xfrm>
            <a:prstGeom prst="downArrow">
              <a:avLst>
                <a:gd name="adj1" fmla="val 50000"/>
                <a:gd name="adj2" fmla="val 350000"/>
              </a:avLst>
            </a:prstGeom>
            <a:grpFill/>
            <a:ln w="9525">
              <a:solidFill>
                <a:schemeClr val="tx1"/>
              </a:solidFill>
              <a:miter lim="800000"/>
              <a:headEnd/>
              <a:tailEnd/>
            </a:ln>
            <a:effectLst/>
          </p:spPr>
          <p:txBody>
            <a:bodyPr wrap="none" anchor="ctr"/>
            <a:lstStyle/>
            <a:p>
              <a:endParaRPr lang="fr-FR"/>
            </a:p>
          </p:txBody>
        </p:sp>
        <p:sp>
          <p:nvSpPr>
            <p:cNvPr id="144390" name="Text Box 6"/>
            <p:cNvSpPr txBox="1">
              <a:spLocks noChangeArrowheads="1"/>
            </p:cNvSpPr>
            <p:nvPr/>
          </p:nvSpPr>
          <p:spPr bwMode="auto">
            <a:xfrm>
              <a:off x="2331" y="683"/>
              <a:ext cx="922"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Influence</a:t>
              </a:r>
            </a:p>
            <a:p>
              <a:pPr algn="ctr"/>
              <a:r>
                <a:rPr lang="fr-FR" sz="2000">
                  <a:latin typeface="Eras Medium ITC" pitchFamily="34" charset="0"/>
                </a:rPr>
                <a:t>à long terme</a:t>
              </a:r>
            </a:p>
          </p:txBody>
        </p:sp>
        <p:sp>
          <p:nvSpPr>
            <p:cNvPr id="144391" name="Text Box 7"/>
            <p:cNvSpPr txBox="1">
              <a:spLocks noChangeArrowheads="1"/>
            </p:cNvSpPr>
            <p:nvPr/>
          </p:nvSpPr>
          <p:spPr bwMode="auto">
            <a:xfrm>
              <a:off x="2330" y="3842"/>
              <a:ext cx="967"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Influence</a:t>
              </a:r>
            </a:p>
            <a:p>
              <a:pPr algn="ctr"/>
              <a:r>
                <a:rPr lang="fr-FR" sz="2000">
                  <a:latin typeface="Eras Medium ITC" pitchFamily="34" charset="0"/>
                </a:rPr>
                <a:t>à court terme</a:t>
              </a:r>
            </a:p>
          </p:txBody>
        </p:sp>
      </p:grpSp>
      <p:grpSp>
        <p:nvGrpSpPr>
          <p:cNvPr id="144392" name="Group 8"/>
          <p:cNvGrpSpPr>
            <a:grpSpLocks/>
          </p:cNvGrpSpPr>
          <p:nvPr/>
        </p:nvGrpSpPr>
        <p:grpSpPr bwMode="auto">
          <a:xfrm>
            <a:off x="7889878" y="1069976"/>
            <a:ext cx="1335088" cy="5737225"/>
            <a:chOff x="4010" y="674"/>
            <a:chExt cx="841" cy="3614"/>
          </a:xfrm>
          <a:solidFill>
            <a:schemeClr val="accent2"/>
          </a:solidFill>
        </p:grpSpPr>
        <p:sp>
          <p:nvSpPr>
            <p:cNvPr id="144393" name="AutoShape 9"/>
            <p:cNvSpPr>
              <a:spLocks noChangeArrowheads="1"/>
            </p:cNvSpPr>
            <p:nvPr/>
          </p:nvSpPr>
          <p:spPr bwMode="auto">
            <a:xfrm>
              <a:off x="4310" y="1200"/>
              <a:ext cx="192" cy="2688"/>
            </a:xfrm>
            <a:prstGeom prst="downArrow">
              <a:avLst>
                <a:gd name="adj1" fmla="val 50000"/>
                <a:gd name="adj2" fmla="val 350000"/>
              </a:avLst>
            </a:prstGeom>
            <a:grpFill/>
            <a:ln w="9525">
              <a:solidFill>
                <a:schemeClr val="tx1"/>
              </a:solidFill>
              <a:miter lim="800000"/>
              <a:headEnd/>
              <a:tailEnd/>
            </a:ln>
            <a:effectLst/>
          </p:spPr>
          <p:txBody>
            <a:bodyPr wrap="none" anchor="ctr"/>
            <a:lstStyle/>
            <a:p>
              <a:endParaRPr lang="fr-FR"/>
            </a:p>
          </p:txBody>
        </p:sp>
        <p:sp>
          <p:nvSpPr>
            <p:cNvPr id="144394" name="Text Box 10"/>
            <p:cNvSpPr txBox="1">
              <a:spLocks noChangeArrowheads="1"/>
            </p:cNvSpPr>
            <p:nvPr/>
          </p:nvSpPr>
          <p:spPr bwMode="auto">
            <a:xfrm>
              <a:off x="4066" y="674"/>
              <a:ext cx="725"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Influence</a:t>
              </a:r>
            </a:p>
            <a:p>
              <a:pPr algn="ctr"/>
              <a:r>
                <a:rPr lang="fr-FR" sz="2000">
                  <a:latin typeface="Eras Medium ITC" pitchFamily="34" charset="0"/>
                </a:rPr>
                <a:t>globale</a:t>
              </a:r>
            </a:p>
          </p:txBody>
        </p:sp>
        <p:sp>
          <p:nvSpPr>
            <p:cNvPr id="144395" name="Text Box 11"/>
            <p:cNvSpPr txBox="1">
              <a:spLocks noChangeArrowheads="1"/>
            </p:cNvSpPr>
            <p:nvPr/>
          </p:nvSpPr>
          <p:spPr bwMode="auto">
            <a:xfrm>
              <a:off x="4010" y="3842"/>
              <a:ext cx="841" cy="446"/>
            </a:xfrm>
            <a:prstGeom prst="rect">
              <a:avLst/>
            </a:prstGeom>
            <a:grpFill/>
            <a:ln w="9525">
              <a:noFill/>
              <a:miter lim="800000"/>
              <a:headEnd/>
              <a:tailEnd/>
            </a:ln>
            <a:effectLst/>
          </p:spPr>
          <p:txBody>
            <a:bodyPr wrap="none">
              <a:spAutoFit/>
            </a:bodyPr>
            <a:lstStyle/>
            <a:p>
              <a:pPr algn="ctr"/>
              <a:r>
                <a:rPr lang="fr-FR" sz="2000">
                  <a:latin typeface="Eras Medium ITC" pitchFamily="34" charset="0"/>
                </a:rPr>
                <a:t>Influences</a:t>
              </a:r>
            </a:p>
            <a:p>
              <a:pPr algn="ctr"/>
              <a:r>
                <a:rPr lang="fr-FR" sz="2000">
                  <a:latin typeface="Eras Medium ITC" pitchFamily="34" charset="0"/>
                </a:rPr>
                <a:t>spécifiques</a:t>
              </a:r>
            </a:p>
          </p:txBody>
        </p:sp>
      </p:grpSp>
      <p:sp>
        <p:nvSpPr>
          <p:cNvPr id="12" name="Rectangle 2"/>
          <p:cNvSpPr txBox="1">
            <a:spLocks noChangeArrowheads="1"/>
          </p:cNvSpPr>
          <p:nvPr/>
        </p:nvSpPr>
        <p:spPr>
          <a:xfrm>
            <a:off x="1655763" y="-185736"/>
            <a:ext cx="8893175" cy="1143000"/>
          </a:xfrm>
          <a:prstGeom prst="rect">
            <a:avLst/>
          </a:prstGeom>
          <a:ln w="12700"/>
        </p:spPr>
        <p:txBody>
          <a:bodyPr vert="horz" lIns="90488" tIns="44450" rIns="90488" bIns="44450" rtlCol="0" anchor="ctr">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FR" sz="3600" b="1" smtClean="0"/>
              <a:t/>
            </a:r>
            <a:br>
              <a:rPr lang="fr-FR" sz="3600" b="1" smtClean="0"/>
            </a:br>
            <a:r>
              <a:rPr lang="fr-FR" sz="3600" b="1" smtClean="0"/>
              <a:t>Conclusion</a:t>
            </a:r>
            <a:endParaRPr lang="fr-FR" sz="3600" b="1" dirty="0"/>
          </a:p>
        </p:txBody>
      </p:sp>
    </p:spTree>
    <p:extLst>
      <p:ext uri="{BB962C8B-B14F-4D97-AF65-F5344CB8AC3E}">
        <p14:creationId xmlns:p14="http://schemas.microsoft.com/office/powerpoint/2010/main" val="138637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4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 fill="hold" nodeType="clickEffect">
                                  <p:stCondLst>
                                    <p:cond delay="0"/>
                                  </p:stCondLst>
                                  <p:childTnLst>
                                    <p:set>
                                      <p:cBhvr>
                                        <p:cTn id="10" dur="1" fill="hold">
                                          <p:stCondLst>
                                            <p:cond delay="0"/>
                                          </p:stCondLst>
                                        </p:cTn>
                                        <p:tgtEl>
                                          <p:spTgt spid="144388"/>
                                        </p:tgtEl>
                                        <p:attrNameLst>
                                          <p:attrName>style.visibility</p:attrName>
                                        </p:attrNameLst>
                                      </p:cBhvr>
                                      <p:to>
                                        <p:strVal val="visible"/>
                                      </p:to>
                                    </p:set>
                                    <p:anim calcmode="lin" valueType="num">
                                      <p:cBhvr>
                                        <p:cTn id="11" dur="500" fill="hold"/>
                                        <p:tgtEl>
                                          <p:spTgt spid="144388"/>
                                        </p:tgtEl>
                                        <p:attrNameLst>
                                          <p:attrName>ppt_x</p:attrName>
                                        </p:attrNameLst>
                                      </p:cBhvr>
                                      <p:tavLst>
                                        <p:tav tm="0">
                                          <p:val>
                                            <p:strVal val="#ppt_x"/>
                                          </p:val>
                                        </p:tav>
                                        <p:tav tm="100000">
                                          <p:val>
                                            <p:strVal val="#ppt_x"/>
                                          </p:val>
                                        </p:tav>
                                      </p:tavLst>
                                    </p:anim>
                                    <p:anim calcmode="lin" valueType="num">
                                      <p:cBhvr>
                                        <p:cTn id="12" dur="500" fill="hold"/>
                                        <p:tgtEl>
                                          <p:spTgt spid="144388"/>
                                        </p:tgtEl>
                                        <p:attrNameLst>
                                          <p:attrName>ppt_y</p:attrName>
                                        </p:attrNameLst>
                                      </p:cBhvr>
                                      <p:tavLst>
                                        <p:tav tm="0">
                                          <p:val>
                                            <p:strVal val="#ppt_y-#ppt_h/2"/>
                                          </p:val>
                                        </p:tav>
                                        <p:tav tm="100000">
                                          <p:val>
                                            <p:strVal val="#ppt_y"/>
                                          </p:val>
                                        </p:tav>
                                      </p:tavLst>
                                    </p:anim>
                                    <p:anim calcmode="lin" valueType="num">
                                      <p:cBhvr>
                                        <p:cTn id="13" dur="500" fill="hold"/>
                                        <p:tgtEl>
                                          <p:spTgt spid="144388"/>
                                        </p:tgtEl>
                                        <p:attrNameLst>
                                          <p:attrName>ppt_w</p:attrName>
                                        </p:attrNameLst>
                                      </p:cBhvr>
                                      <p:tavLst>
                                        <p:tav tm="0">
                                          <p:val>
                                            <p:strVal val="#ppt_w"/>
                                          </p:val>
                                        </p:tav>
                                        <p:tav tm="100000">
                                          <p:val>
                                            <p:strVal val="#ppt_w"/>
                                          </p:val>
                                        </p:tav>
                                      </p:tavLst>
                                    </p:anim>
                                    <p:anim calcmode="lin" valueType="num">
                                      <p:cBhvr>
                                        <p:cTn id="14" dur="500" fill="hold"/>
                                        <p:tgtEl>
                                          <p:spTgt spid="14438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144392"/>
                                        </p:tgtEl>
                                        <p:attrNameLst>
                                          <p:attrName>style.visibility</p:attrName>
                                        </p:attrNameLst>
                                      </p:cBhvr>
                                      <p:to>
                                        <p:strVal val="visible"/>
                                      </p:to>
                                    </p:set>
                                    <p:anim calcmode="lin" valueType="num">
                                      <p:cBhvr>
                                        <p:cTn id="19" dur="500" fill="hold"/>
                                        <p:tgtEl>
                                          <p:spTgt spid="144392"/>
                                        </p:tgtEl>
                                        <p:attrNameLst>
                                          <p:attrName>ppt_x</p:attrName>
                                        </p:attrNameLst>
                                      </p:cBhvr>
                                      <p:tavLst>
                                        <p:tav tm="0">
                                          <p:val>
                                            <p:strVal val="#ppt_x"/>
                                          </p:val>
                                        </p:tav>
                                        <p:tav tm="100000">
                                          <p:val>
                                            <p:strVal val="#ppt_x"/>
                                          </p:val>
                                        </p:tav>
                                      </p:tavLst>
                                    </p:anim>
                                    <p:anim calcmode="lin" valueType="num">
                                      <p:cBhvr>
                                        <p:cTn id="20" dur="500" fill="hold"/>
                                        <p:tgtEl>
                                          <p:spTgt spid="144392"/>
                                        </p:tgtEl>
                                        <p:attrNameLst>
                                          <p:attrName>ppt_y</p:attrName>
                                        </p:attrNameLst>
                                      </p:cBhvr>
                                      <p:tavLst>
                                        <p:tav tm="0">
                                          <p:val>
                                            <p:strVal val="#ppt_y-#ppt_h/2"/>
                                          </p:val>
                                        </p:tav>
                                        <p:tav tm="100000">
                                          <p:val>
                                            <p:strVal val="#ppt_y"/>
                                          </p:val>
                                        </p:tav>
                                      </p:tavLst>
                                    </p:anim>
                                    <p:anim calcmode="lin" valueType="num">
                                      <p:cBhvr>
                                        <p:cTn id="21" dur="500" fill="hold"/>
                                        <p:tgtEl>
                                          <p:spTgt spid="144392"/>
                                        </p:tgtEl>
                                        <p:attrNameLst>
                                          <p:attrName>ppt_w</p:attrName>
                                        </p:attrNameLst>
                                      </p:cBhvr>
                                      <p:tavLst>
                                        <p:tav tm="0">
                                          <p:val>
                                            <p:strVal val="#ppt_w"/>
                                          </p:val>
                                        </p:tav>
                                        <p:tav tm="100000">
                                          <p:val>
                                            <p:strVal val="#ppt_w"/>
                                          </p:val>
                                        </p:tav>
                                      </p:tavLst>
                                    </p:anim>
                                    <p:anim calcmode="lin" valueType="num">
                                      <p:cBhvr>
                                        <p:cTn id="22" dur="500" fill="hold"/>
                                        <p:tgtEl>
                                          <p:spTgt spid="14439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ln/>
        </p:spPr>
        <p:txBody>
          <a:bodyPr/>
          <a:lstStyle/>
          <a:p>
            <a:r>
              <a:rPr lang="fr-FR"/>
              <a:t>Plan de la séance</a:t>
            </a:r>
          </a:p>
        </p:txBody>
      </p:sp>
      <p:sp>
        <p:nvSpPr>
          <p:cNvPr id="160771" name="Rectangle 3"/>
          <p:cNvSpPr>
            <a:spLocks noGrp="1" noChangeArrowheads="1"/>
          </p:cNvSpPr>
          <p:nvPr>
            <p:ph type="body" idx="1"/>
          </p:nvPr>
        </p:nvSpPr>
        <p:spPr>
          <a:xfrm>
            <a:off x="1981200" y="1600200"/>
            <a:ext cx="8362950" cy="4925144"/>
          </a:xfrm>
          <a:ln/>
        </p:spPr>
        <p:txBody>
          <a:bodyPr/>
          <a:lstStyle/>
          <a:p>
            <a:pPr marL="609600" indent="-609600">
              <a:buFontTx/>
              <a:buAutoNum type="arabicPeriod"/>
            </a:pPr>
            <a:r>
              <a:rPr lang="fr-FR" sz="2800" dirty="0"/>
              <a:t>Comprendre le consommateur …pourquoi et comment ?</a:t>
            </a:r>
          </a:p>
          <a:p>
            <a:pPr marL="609600" indent="-609600">
              <a:buFontTx/>
              <a:buAutoNum type="arabicPeriod"/>
            </a:pPr>
            <a:r>
              <a:rPr lang="fr-FR" sz="2800" dirty="0"/>
              <a:t>Modèles de base du comportement du consommateur : </a:t>
            </a:r>
          </a:p>
          <a:p>
            <a:pPr marL="990600" lvl="1" indent="-533400">
              <a:buFontTx/>
              <a:buAutoNum type="arabicPeriod"/>
            </a:pPr>
            <a:r>
              <a:rPr lang="fr-FR" sz="2400" dirty="0"/>
              <a:t>processus de prise de décision</a:t>
            </a:r>
          </a:p>
          <a:p>
            <a:pPr marL="990600" lvl="1" indent="-533400">
              <a:buFontTx/>
              <a:buAutoNum type="arabicPeriod"/>
            </a:pPr>
            <a:r>
              <a:rPr lang="fr-FR" sz="2400" dirty="0"/>
              <a:t>Processus élémentaires du comportement</a:t>
            </a:r>
          </a:p>
          <a:p>
            <a:pPr marL="609600" indent="-609600">
              <a:buFontTx/>
              <a:buAutoNum type="arabicPeriod"/>
            </a:pPr>
            <a:r>
              <a:rPr lang="fr-FR" sz="2800" dirty="0"/>
              <a:t>Facteurs influençant le comportement</a:t>
            </a:r>
          </a:p>
          <a:p>
            <a:pPr marL="609600" indent="-609600">
              <a:buFontTx/>
              <a:buAutoNum type="arabicPeriod"/>
            </a:pPr>
            <a:r>
              <a:rPr lang="fr-FR" sz="2800" dirty="0" smtClean="0"/>
              <a:t>Les </a:t>
            </a:r>
            <a:r>
              <a:rPr lang="fr-FR" sz="2800" dirty="0"/>
              <a:t>nouvelles tendances de </a:t>
            </a:r>
            <a:r>
              <a:rPr lang="fr-FR" sz="2800" dirty="0" smtClean="0"/>
              <a:t>consommation</a:t>
            </a:r>
            <a:endParaRPr lang="fr-FR" sz="2800" dirty="0"/>
          </a:p>
        </p:txBody>
      </p:sp>
    </p:spTree>
    <p:extLst>
      <p:ext uri="{BB962C8B-B14F-4D97-AF65-F5344CB8AC3E}">
        <p14:creationId xmlns:p14="http://schemas.microsoft.com/office/powerpoint/2010/main" val="16823644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ln/>
        </p:spPr>
        <p:txBody>
          <a:bodyPr/>
          <a:lstStyle/>
          <a:p>
            <a:r>
              <a:rPr lang="fr-FR" sz="4000" dirty="0"/>
              <a:t>5. Les grandes tendances de consommation</a:t>
            </a:r>
          </a:p>
        </p:txBody>
      </p:sp>
    </p:spTree>
    <p:extLst>
      <p:ext uri="{BB962C8B-B14F-4D97-AF65-F5344CB8AC3E}">
        <p14:creationId xmlns:p14="http://schemas.microsoft.com/office/powerpoint/2010/main" val="15030902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ln/>
        </p:spPr>
        <p:txBody>
          <a:bodyPr/>
          <a:lstStyle/>
          <a:p>
            <a:r>
              <a:rPr lang="fr-FR" sz="4000"/>
              <a:t>Les tendances de consommation actuelles</a:t>
            </a:r>
          </a:p>
        </p:txBody>
      </p:sp>
      <p:sp>
        <p:nvSpPr>
          <p:cNvPr id="28675" name="Rectangle 3"/>
          <p:cNvSpPr>
            <a:spLocks noGrp="1" noChangeArrowheads="1"/>
          </p:cNvSpPr>
          <p:nvPr>
            <p:ph type="body" idx="1"/>
          </p:nvPr>
        </p:nvSpPr>
        <p:spPr>
          <a:xfrm>
            <a:off x="2209800" y="1981201"/>
            <a:ext cx="7772400" cy="4543425"/>
          </a:xfrm>
          <a:ln/>
        </p:spPr>
        <p:txBody>
          <a:bodyPr/>
          <a:lstStyle/>
          <a:p>
            <a:pPr>
              <a:lnSpc>
                <a:spcPct val="90000"/>
              </a:lnSpc>
            </a:pPr>
            <a:r>
              <a:rPr lang="fr-FR" sz="2800" dirty="0"/>
              <a:t>Chaque tendance reflète une réalité (an 2000, nouvelles technologies, génétique, mondialisation,…), le marketing ne crée pas la tendance. Réalité reflétée par d’autres éléments (séries télés, films,…)</a:t>
            </a:r>
          </a:p>
          <a:p>
            <a:pPr>
              <a:lnSpc>
                <a:spcPct val="90000"/>
              </a:lnSpc>
            </a:pPr>
            <a:r>
              <a:rPr lang="fr-FR" sz="2800" dirty="0"/>
              <a:t>De nombreuses tendances établies : personnalisation, accomplissement, simplicité, nomadisme, disparition des frontières et abandon de la propriété comme horizon.</a:t>
            </a:r>
          </a:p>
        </p:txBody>
      </p:sp>
    </p:spTree>
    <p:extLst>
      <p:ext uri="{BB962C8B-B14F-4D97-AF65-F5344CB8AC3E}">
        <p14:creationId xmlns:p14="http://schemas.microsoft.com/office/powerpoint/2010/main" val="8968817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ln/>
        </p:spPr>
        <p:txBody>
          <a:bodyPr/>
          <a:lstStyle/>
          <a:p>
            <a:r>
              <a:rPr lang="fr-FR" sz="4000" dirty="0"/>
              <a:t>Les tendances de consommation </a:t>
            </a:r>
            <a:r>
              <a:rPr lang="fr-FR" sz="4000" dirty="0" smtClean="0"/>
              <a:t>générale 2019</a:t>
            </a:r>
            <a:endParaRPr lang="fr-FR" sz="4000" dirty="0"/>
          </a:p>
        </p:txBody>
      </p:sp>
      <p:sp>
        <p:nvSpPr>
          <p:cNvPr id="29699" name="Rectangle 3"/>
          <p:cNvSpPr>
            <a:spLocks noGrp="1" noChangeArrowheads="1"/>
          </p:cNvSpPr>
          <p:nvPr>
            <p:ph type="body" idx="1"/>
          </p:nvPr>
        </p:nvSpPr>
        <p:spPr>
          <a:ln/>
        </p:spPr>
        <p:txBody>
          <a:bodyPr>
            <a:normAutofit/>
          </a:bodyPr>
          <a:lstStyle/>
          <a:p>
            <a:pPr marL="457200" indent="-457200">
              <a:lnSpc>
                <a:spcPct val="80000"/>
              </a:lnSpc>
              <a:buFont typeface="+mj-lt"/>
              <a:buAutoNum type="arabicPeriod"/>
            </a:pPr>
            <a:r>
              <a:rPr lang="fr-FR" dirty="0" smtClean="0"/>
              <a:t>Tout le monde devient expert</a:t>
            </a:r>
          </a:p>
          <a:p>
            <a:pPr marL="457200" indent="-457200">
              <a:lnSpc>
                <a:spcPct val="80000"/>
              </a:lnSpc>
              <a:buFont typeface="+mj-lt"/>
              <a:buAutoNum type="arabicPeriod"/>
            </a:pPr>
            <a:r>
              <a:rPr lang="fr-FR" dirty="0" smtClean="0"/>
              <a:t>L’autosuffisance</a:t>
            </a:r>
          </a:p>
          <a:p>
            <a:pPr marL="457200" indent="-457200">
              <a:lnSpc>
                <a:spcPct val="80000"/>
              </a:lnSpc>
              <a:buFont typeface="+mj-lt"/>
              <a:buAutoNum type="arabicPeriod"/>
            </a:pPr>
            <a:r>
              <a:rPr lang="fr-FR" dirty="0" smtClean="0"/>
              <a:t>L’immédiateté</a:t>
            </a:r>
          </a:p>
          <a:p>
            <a:pPr marL="457200" indent="-457200">
              <a:lnSpc>
                <a:spcPct val="80000"/>
              </a:lnSpc>
              <a:buFont typeface="+mj-lt"/>
              <a:buAutoNum type="arabicPeriod"/>
            </a:pPr>
            <a:r>
              <a:rPr lang="fr-FR" dirty="0" smtClean="0"/>
              <a:t>Retour aux sources</a:t>
            </a:r>
          </a:p>
          <a:p>
            <a:pPr marL="457200" indent="-457200">
              <a:lnSpc>
                <a:spcPct val="80000"/>
              </a:lnSpc>
              <a:buFont typeface="+mj-lt"/>
              <a:buAutoNum type="arabicPeriod"/>
            </a:pPr>
            <a:r>
              <a:rPr lang="fr-FR" dirty="0" smtClean="0"/>
              <a:t>L’adieu au plastique</a:t>
            </a:r>
          </a:p>
          <a:p>
            <a:pPr marL="457200" indent="-457200">
              <a:lnSpc>
                <a:spcPct val="80000"/>
              </a:lnSpc>
              <a:buFont typeface="+mj-lt"/>
              <a:buAutoNum type="arabicPeriod"/>
            </a:pPr>
            <a:r>
              <a:rPr lang="fr-FR" dirty="0" smtClean="0"/>
              <a:t>Le consommateur conscient</a:t>
            </a:r>
          </a:p>
          <a:p>
            <a:pPr marL="457200" indent="-457200">
              <a:lnSpc>
                <a:spcPct val="80000"/>
              </a:lnSpc>
              <a:buFont typeface="+mj-lt"/>
              <a:buAutoNum type="arabicPeriod"/>
            </a:pPr>
            <a:r>
              <a:rPr lang="fr-FR" dirty="0" smtClean="0"/>
              <a:t>Joy of </a:t>
            </a:r>
            <a:r>
              <a:rPr lang="fr-FR" dirty="0" err="1" smtClean="0"/>
              <a:t>missing</a:t>
            </a:r>
            <a:r>
              <a:rPr lang="fr-FR" dirty="0" smtClean="0"/>
              <a:t> out</a:t>
            </a:r>
          </a:p>
          <a:p>
            <a:pPr marL="457200" indent="-457200">
              <a:lnSpc>
                <a:spcPct val="80000"/>
              </a:lnSpc>
              <a:buFont typeface="+mj-lt"/>
              <a:buAutoNum type="arabicPeriod"/>
            </a:pPr>
            <a:r>
              <a:rPr lang="fr-FR" dirty="0" smtClean="0"/>
              <a:t>Le numérique ensemble</a:t>
            </a:r>
          </a:p>
          <a:p>
            <a:pPr marL="457200" indent="-457200">
              <a:lnSpc>
                <a:spcPct val="80000"/>
              </a:lnSpc>
              <a:buFont typeface="+mj-lt"/>
              <a:buAutoNum type="arabicPeriod"/>
            </a:pPr>
            <a:r>
              <a:rPr lang="fr-FR" dirty="0" smtClean="0"/>
              <a:t>Vivre seul</a:t>
            </a:r>
          </a:p>
          <a:p>
            <a:pPr marL="457200" indent="-457200">
              <a:lnSpc>
                <a:spcPct val="80000"/>
              </a:lnSpc>
              <a:buFont typeface="+mj-lt"/>
              <a:buAutoNum type="arabicPeriod"/>
            </a:pPr>
            <a:r>
              <a:rPr lang="fr-FR" dirty="0" smtClean="0"/>
              <a:t>L’âge n’est qu’un nombre</a:t>
            </a:r>
          </a:p>
          <a:p>
            <a:pPr marL="457200" indent="-457200">
              <a:lnSpc>
                <a:spcPct val="80000"/>
              </a:lnSpc>
              <a:buFont typeface="+mj-lt"/>
              <a:buAutoNum type="arabicPeriod"/>
            </a:pPr>
            <a:endParaRPr lang="fr-FR" dirty="0"/>
          </a:p>
        </p:txBody>
      </p:sp>
    </p:spTree>
    <p:extLst>
      <p:ext uri="{BB962C8B-B14F-4D97-AF65-F5344CB8AC3E}">
        <p14:creationId xmlns:p14="http://schemas.microsoft.com/office/powerpoint/2010/main" val="8808954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a:t>Les tendances de consommation</a:t>
            </a:r>
          </a:p>
        </p:txBody>
      </p:sp>
      <p:sp>
        <p:nvSpPr>
          <p:cNvPr id="30723" name="Rectangle 3"/>
          <p:cNvSpPr>
            <a:spLocks noGrp="1" noChangeArrowheads="1"/>
          </p:cNvSpPr>
          <p:nvPr>
            <p:ph type="body" idx="1"/>
          </p:nvPr>
        </p:nvSpPr>
        <p:spPr>
          <a:ln/>
        </p:spPr>
        <p:txBody>
          <a:bodyPr/>
          <a:lstStyle/>
          <a:p>
            <a:pPr marL="0" indent="0">
              <a:lnSpc>
                <a:spcPct val="80000"/>
              </a:lnSpc>
              <a:buNone/>
            </a:pPr>
            <a:r>
              <a:rPr lang="fr-FR" dirty="0" smtClean="0"/>
              <a:t>1. Tout le monde devient expert</a:t>
            </a:r>
          </a:p>
          <a:p>
            <a:pPr lvl="1">
              <a:lnSpc>
                <a:spcPct val="80000"/>
              </a:lnSpc>
            </a:pPr>
            <a:r>
              <a:rPr lang="fr-FR" dirty="0" smtClean="0"/>
              <a:t>Pléthore de sources d’informations</a:t>
            </a:r>
          </a:p>
          <a:p>
            <a:pPr lvl="1">
              <a:lnSpc>
                <a:spcPct val="80000"/>
              </a:lnSpc>
            </a:pPr>
            <a:r>
              <a:rPr lang="fr-FR" dirty="0" smtClean="0"/>
              <a:t>Relations entreprise-consommateur change :</a:t>
            </a:r>
          </a:p>
          <a:p>
            <a:pPr lvl="2">
              <a:lnSpc>
                <a:spcPct val="80000"/>
              </a:lnSpc>
            </a:pPr>
            <a:r>
              <a:rPr lang="fr-FR" dirty="0" smtClean="0"/>
              <a:t>Le client à toujours raison</a:t>
            </a:r>
          </a:p>
          <a:p>
            <a:pPr lvl="2">
              <a:lnSpc>
                <a:spcPct val="80000"/>
              </a:lnSpc>
            </a:pPr>
            <a:r>
              <a:rPr lang="fr-FR" dirty="0" smtClean="0"/>
              <a:t>Il n’y a pas de meilleure publicité que le bouche à oreille</a:t>
            </a:r>
          </a:p>
          <a:p>
            <a:pPr lvl="1">
              <a:lnSpc>
                <a:spcPct val="80000"/>
              </a:lnSpc>
            </a:pPr>
            <a:endParaRPr lang="fr-FR" dirty="0"/>
          </a:p>
          <a:p>
            <a:pPr marL="457200" indent="-457200">
              <a:lnSpc>
                <a:spcPct val="80000"/>
              </a:lnSpc>
              <a:buNone/>
            </a:pPr>
            <a:endParaRPr lang="fr-FR" dirty="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44" name="Picture 4" descr="ésultat de recherche d'images pour &quot;niveau expert tripadviso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781425"/>
            <a:ext cx="57340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555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a:t>Les tendances de consommation</a:t>
            </a:r>
          </a:p>
        </p:txBody>
      </p:sp>
      <p:sp>
        <p:nvSpPr>
          <p:cNvPr id="30723" name="Rectangle 3"/>
          <p:cNvSpPr>
            <a:spLocks noGrp="1" noChangeArrowheads="1"/>
          </p:cNvSpPr>
          <p:nvPr>
            <p:ph type="body" idx="1"/>
          </p:nvPr>
        </p:nvSpPr>
        <p:spPr>
          <a:ln/>
        </p:spPr>
        <p:txBody>
          <a:bodyPr/>
          <a:lstStyle/>
          <a:p>
            <a:pPr marL="0" indent="0">
              <a:lnSpc>
                <a:spcPct val="80000"/>
              </a:lnSpc>
              <a:buNone/>
            </a:pPr>
            <a:r>
              <a:rPr lang="fr-FR" dirty="0" smtClean="0"/>
              <a:t>2. L’autosuffisance</a:t>
            </a:r>
          </a:p>
          <a:p>
            <a:pPr lvl="1">
              <a:lnSpc>
                <a:spcPct val="80000"/>
              </a:lnSpc>
            </a:pPr>
            <a:r>
              <a:rPr lang="fr-FR" dirty="0" smtClean="0"/>
              <a:t>Les </a:t>
            </a:r>
            <a:r>
              <a:rPr lang="fr-FR" dirty="0"/>
              <a:t>consommateurs ont l'impression de ne pas avoir à consulter un professionnel pour prendre des décisions concernant leurs garde-robes, leur régime alimentaire, leur régime de conditionnement physique, leur décoration intérieure, etc. </a:t>
            </a:r>
            <a:endParaRPr lang="fr-FR" dirty="0" smtClean="0"/>
          </a:p>
          <a:p>
            <a:pPr lvl="1">
              <a:lnSpc>
                <a:spcPct val="80000"/>
              </a:lnSpc>
            </a:pPr>
            <a:r>
              <a:rPr lang="fr-FR" dirty="0" smtClean="0"/>
              <a:t>ils </a:t>
            </a:r>
            <a:r>
              <a:rPr lang="fr-FR" dirty="0"/>
              <a:t>suppriment la personne intermédiaire. </a:t>
            </a:r>
            <a:endParaRPr lang="fr-FR" dirty="0" smtClean="0"/>
          </a:p>
          <a:p>
            <a:pPr lvl="1">
              <a:lnSpc>
                <a:spcPct val="80000"/>
              </a:lnSpc>
            </a:pPr>
            <a:r>
              <a:rPr lang="fr-FR" dirty="0" smtClean="0"/>
              <a:t>Personnalisation de l’offre, l’offre de masse ne les concerne pas</a:t>
            </a:r>
          </a:p>
          <a:p>
            <a:pPr lvl="1">
              <a:lnSpc>
                <a:spcPct val="80000"/>
              </a:lnSpc>
            </a:pPr>
            <a:endParaRPr lang="fr-FR" dirty="0"/>
          </a:p>
          <a:p>
            <a:pPr lvl="1">
              <a:lnSpc>
                <a:spcPct val="80000"/>
              </a:lnSpc>
            </a:pPr>
            <a:r>
              <a:rPr lang="fr-FR" dirty="0"/>
              <a:t>Le label canadien </a:t>
            </a:r>
            <a:r>
              <a:rPr lang="fr-FR" dirty="0" err="1"/>
              <a:t>Indochino</a:t>
            </a:r>
            <a:r>
              <a:rPr lang="fr-FR" dirty="0"/>
              <a:t>, qui vend des costumes sur mesure en ligne, est un autre bon exemple. Les acheteurs doivent prendre leurs propres mesures avant de commander et ils peuvent choisir parmi une gamme d'options de couleurs pour le revers, la ventilation, la poche, la doublure et les boutons. "Chacun des 500 000 vêtements que nous expédierons cette année est unique", a déclaré Drew Green, PDG d'</a:t>
            </a:r>
            <a:r>
              <a:rPr lang="fr-FR" dirty="0" err="1"/>
              <a:t>Indochino</a:t>
            </a:r>
            <a:r>
              <a:rPr lang="fr-FR" dirty="0"/>
              <a:t>, à </a:t>
            </a:r>
            <a:r>
              <a:rPr lang="fr-FR" dirty="0" err="1"/>
              <a:t>FashionUnited</a:t>
            </a:r>
            <a:r>
              <a:rPr lang="fr-FR" dirty="0"/>
              <a:t>.</a:t>
            </a:r>
            <a:endParaRPr lang="fr-FR" dirty="0" smtClean="0"/>
          </a:p>
          <a:p>
            <a:pPr lvl="1">
              <a:lnSpc>
                <a:spcPct val="80000"/>
              </a:lnSpc>
            </a:pPr>
            <a:endParaRPr lang="fr-FR" dirty="0"/>
          </a:p>
          <a:p>
            <a:pPr marL="457200" indent="-457200">
              <a:lnSpc>
                <a:spcPct val="80000"/>
              </a:lnSpc>
              <a:buNone/>
            </a:pPr>
            <a:endParaRPr lang="fr-FR" dirty="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4607286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3. L’immédiateté</a:t>
            </a:r>
          </a:p>
          <a:p>
            <a:pPr lvl="1">
              <a:lnSpc>
                <a:spcPct val="80000"/>
              </a:lnSpc>
            </a:pPr>
            <a:r>
              <a:rPr lang="fr-FR" dirty="0" smtClean="0"/>
              <a:t>Le temps est un luxe</a:t>
            </a:r>
          </a:p>
          <a:p>
            <a:pPr lvl="1">
              <a:lnSpc>
                <a:spcPct val="80000"/>
              </a:lnSpc>
            </a:pPr>
            <a:r>
              <a:rPr lang="fr-FR" dirty="0" smtClean="0"/>
              <a:t>Je veux tout maintenant</a:t>
            </a:r>
          </a:p>
          <a:p>
            <a:pPr lvl="1">
              <a:lnSpc>
                <a:spcPct val="80000"/>
              </a:lnSpc>
            </a:pPr>
            <a:r>
              <a:rPr lang="fr-FR" dirty="0" smtClean="0"/>
              <a:t>Recherche d’expériences « </a:t>
            </a:r>
            <a:r>
              <a:rPr lang="fr-FR" dirty="0" err="1" smtClean="0"/>
              <a:t>frictionless</a:t>
            </a:r>
            <a:r>
              <a:rPr lang="fr-FR" dirty="0" smtClean="0"/>
              <a:t> »</a:t>
            </a:r>
            <a:endParaRPr lang="fr-FR" dirty="0" smtClean="0"/>
          </a:p>
          <a:p>
            <a:pPr lvl="1">
              <a:lnSpc>
                <a:spcPct val="80000"/>
              </a:lnSpc>
            </a:pPr>
            <a:endParaRPr lang="fr-FR" dirty="0"/>
          </a:p>
          <a:p>
            <a:pPr marL="457200" indent="-457200">
              <a:lnSpc>
                <a:spcPct val="80000"/>
              </a:lnSpc>
              <a:buNone/>
            </a:pPr>
            <a:endParaRPr lang="fr-FR" dirty="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290" name="Picture 2" descr="ésultat de recherche d'images pour &quot;amazon sans caiss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48000"/>
            <a:ext cx="57340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2060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4. Retour aux source</a:t>
            </a:r>
          </a:p>
          <a:p>
            <a:pPr lvl="1">
              <a:lnSpc>
                <a:spcPct val="80000"/>
              </a:lnSpc>
            </a:pPr>
            <a:r>
              <a:rPr lang="fr-FR" dirty="0"/>
              <a:t>De nombreux consommateurs souffrent d'une gueule de bois </a:t>
            </a:r>
            <a:r>
              <a:rPr lang="fr-FR" dirty="0" smtClean="0"/>
              <a:t>matérialiste</a:t>
            </a:r>
          </a:p>
          <a:p>
            <a:pPr lvl="1">
              <a:lnSpc>
                <a:spcPct val="80000"/>
              </a:lnSpc>
            </a:pPr>
            <a:r>
              <a:rPr lang="fr-FR" dirty="0" smtClean="0"/>
              <a:t>Succès des produits minimalistes, Back to basics, artisanal</a:t>
            </a:r>
          </a:p>
          <a:p>
            <a:pPr lvl="1">
              <a:lnSpc>
                <a:spcPct val="80000"/>
              </a:lnSpc>
            </a:pPr>
            <a:endParaRPr lang="fr-FR" dirty="0"/>
          </a:p>
          <a:p>
            <a:pPr lvl="1">
              <a:lnSpc>
                <a:spcPct val="80000"/>
              </a:lnSpc>
            </a:pPr>
            <a:endParaRPr lang="fr-FR" dirty="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316" name="Picture 4" descr="ésultat de recherche d'images pour &quot;Marie Kond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78" y="3703898"/>
            <a:ext cx="4746922" cy="315410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ésultat de recherche d'images pour &quot;biere artisana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194" y="4484948"/>
            <a:ext cx="2030152" cy="203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60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5. L’adieu au plastique</a:t>
            </a:r>
          </a:p>
          <a:p>
            <a:pPr lvl="1">
              <a:lnSpc>
                <a:spcPct val="80000"/>
              </a:lnSpc>
            </a:pPr>
            <a:r>
              <a:rPr lang="fr-FR" dirty="0"/>
              <a:t>Les emballages en plastique à usage unique sont de plus en plus mal vus, tout comme les couverts en plastique jetables et les microbilles de plastique dans les </a:t>
            </a:r>
            <a:r>
              <a:rPr lang="fr-FR" dirty="0" smtClean="0"/>
              <a:t>cosmétiques</a:t>
            </a:r>
          </a:p>
          <a:p>
            <a:pPr lvl="1">
              <a:lnSpc>
                <a:spcPct val="80000"/>
              </a:lnSpc>
            </a:pPr>
            <a:r>
              <a:rPr lang="fr-FR" dirty="0" smtClean="0"/>
              <a:t>Les entreprises doivent suivre la tendance</a:t>
            </a:r>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338" name="Picture 2" descr="ésultat de recherche d'images pour &quot;H&amp;M consciou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403" y="3648075"/>
            <a:ext cx="57340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45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6. Consommateurs conscients</a:t>
            </a:r>
          </a:p>
          <a:p>
            <a:pPr lvl="1">
              <a:lnSpc>
                <a:spcPct val="80000"/>
              </a:lnSpc>
            </a:pPr>
            <a:r>
              <a:rPr lang="fr-FR" dirty="0"/>
              <a:t>les entreprises sont évaluées en fonction de leur traitement des animaux et de leurs conditions de travail dans la chaîne d'approvisionnement</a:t>
            </a:r>
            <a:r>
              <a:rPr lang="fr-FR" dirty="0" smtClean="0"/>
              <a:t>.</a:t>
            </a:r>
          </a:p>
          <a:p>
            <a:pPr lvl="1">
              <a:lnSpc>
                <a:spcPct val="80000"/>
              </a:lnSpc>
            </a:pPr>
            <a:r>
              <a:rPr lang="fr-FR" dirty="0" err="1" smtClean="0"/>
              <a:t>Vegan</a:t>
            </a:r>
            <a:r>
              <a:rPr lang="fr-FR" dirty="0" smtClean="0"/>
              <a:t>,</a:t>
            </a:r>
            <a:r>
              <a:rPr lang="mr-IN" dirty="0" smtClean="0"/>
              <a:t>…</a:t>
            </a:r>
            <a:endParaRPr lang="fr-FR" dirty="0" smtClean="0"/>
          </a:p>
          <a:p>
            <a:pPr lvl="1">
              <a:lnSpc>
                <a:spcPct val="80000"/>
              </a:lnSpc>
            </a:pPr>
            <a:r>
              <a:rPr lang="fr-FR" dirty="0" err="1" smtClean="0"/>
              <a:t>Asos</a:t>
            </a:r>
            <a:r>
              <a:rPr lang="fr-FR" dirty="0" smtClean="0"/>
              <a:t> a </a:t>
            </a:r>
            <a:r>
              <a:rPr lang="fr-FR" dirty="0"/>
              <a:t>cessé de vendre de la soie, du cachemire et du mohair l'an dernier.</a:t>
            </a:r>
            <a:endParaRPr lang="fr-FR" dirty="0" smtClean="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362" name="Picture 2" descr="ésultat de recherche d'images pour &quot;kooples vega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752" y="3563240"/>
            <a:ext cx="4946248" cy="32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518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7. Joy of </a:t>
            </a:r>
            <a:r>
              <a:rPr lang="fr-FR" dirty="0" err="1" smtClean="0"/>
              <a:t>missing</a:t>
            </a:r>
            <a:r>
              <a:rPr lang="fr-FR" dirty="0" smtClean="0"/>
              <a:t> out</a:t>
            </a:r>
          </a:p>
          <a:p>
            <a:pPr lvl="1">
              <a:lnSpc>
                <a:spcPct val="80000"/>
              </a:lnSpc>
            </a:pPr>
            <a:r>
              <a:rPr lang="fr-FR" dirty="0" smtClean="0"/>
              <a:t>Réappropriation du temps libre en contraste avec la peur de l’exclusion</a:t>
            </a:r>
          </a:p>
          <a:p>
            <a:pPr lvl="1">
              <a:lnSpc>
                <a:spcPct val="80000"/>
              </a:lnSpc>
            </a:pPr>
            <a:r>
              <a:rPr lang="fr-FR" dirty="0" smtClean="0"/>
              <a:t>Réduire le temps en ligne, quitter els réseaux sociaux, </a:t>
            </a:r>
          </a:p>
          <a:p>
            <a:pPr lvl="1">
              <a:lnSpc>
                <a:spcPct val="80000"/>
              </a:lnSpc>
            </a:pPr>
            <a:r>
              <a:rPr lang="fr-FR" dirty="0" smtClean="0"/>
              <a:t>Slow life, slow </a:t>
            </a:r>
            <a:r>
              <a:rPr lang="fr-FR" dirty="0" err="1" smtClean="0"/>
              <a:t>travel</a:t>
            </a:r>
            <a:r>
              <a:rPr lang="fr-FR" dirty="0" smtClean="0"/>
              <a:t>, slow cooking,</a:t>
            </a:r>
            <a:r>
              <a:rPr lang="mr-IN" dirty="0" smtClean="0"/>
              <a:t>…</a:t>
            </a:r>
            <a:endParaRPr lang="fr-FR" dirty="0" smtClean="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386" name="Picture 2" descr="ésultat de recherche d'images pour &quot;centre de bien-êtr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467100"/>
            <a:ext cx="57340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87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ln/>
        </p:spPr>
        <p:txBody>
          <a:bodyPr/>
          <a:lstStyle/>
          <a:p>
            <a:r>
              <a:rPr lang="fr-FR"/>
              <a:t>Plan de la séance</a:t>
            </a:r>
          </a:p>
        </p:txBody>
      </p:sp>
      <p:sp>
        <p:nvSpPr>
          <p:cNvPr id="160771" name="Rectangle 3"/>
          <p:cNvSpPr>
            <a:spLocks noGrp="1" noChangeArrowheads="1"/>
          </p:cNvSpPr>
          <p:nvPr>
            <p:ph type="body" idx="1"/>
          </p:nvPr>
        </p:nvSpPr>
        <p:spPr>
          <a:xfrm>
            <a:off x="1981200" y="1600200"/>
            <a:ext cx="8362950" cy="4925144"/>
          </a:xfrm>
          <a:ln/>
        </p:spPr>
        <p:txBody>
          <a:bodyPr/>
          <a:lstStyle/>
          <a:p>
            <a:pPr marL="609600" indent="-609600">
              <a:buFontTx/>
              <a:buAutoNum type="arabicPeriod"/>
            </a:pPr>
            <a:r>
              <a:rPr lang="fr-FR" sz="2800" dirty="0"/>
              <a:t>Comprendre le consommateur …pourquoi et comment </a:t>
            </a:r>
            <a:r>
              <a:rPr lang="fr-FR" sz="2800" dirty="0" smtClean="0"/>
              <a:t>?</a:t>
            </a:r>
            <a:endParaRPr lang="fr-FR" sz="2800" dirty="0"/>
          </a:p>
        </p:txBody>
      </p:sp>
    </p:spTree>
    <p:extLst>
      <p:ext uri="{BB962C8B-B14F-4D97-AF65-F5344CB8AC3E}">
        <p14:creationId xmlns:p14="http://schemas.microsoft.com/office/powerpoint/2010/main" val="19702814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8. Le numérique ensemble</a:t>
            </a:r>
          </a:p>
          <a:p>
            <a:pPr lvl="1">
              <a:lnSpc>
                <a:spcPct val="80000"/>
              </a:lnSpc>
            </a:pPr>
            <a:r>
              <a:rPr lang="fr-FR" dirty="0" smtClean="0"/>
              <a:t>Le temps en ligne est de plus en plus partagé</a:t>
            </a:r>
          </a:p>
          <a:p>
            <a:pPr lvl="1">
              <a:lnSpc>
                <a:spcPct val="80000"/>
              </a:lnSpc>
            </a:pPr>
            <a:r>
              <a:rPr lang="fr-FR" dirty="0" smtClean="0"/>
              <a:t>Les marques doivent s’y adapter en proposant des services basés sur la réalité virtuelle, l’intelligence artificielle,</a:t>
            </a:r>
            <a:r>
              <a:rPr lang="mr-IN" dirty="0" smtClean="0"/>
              <a:t>…</a:t>
            </a:r>
            <a:endParaRPr lang="fr-FR" dirty="0" smtClean="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10" name="Picture 2" descr="ésultat de recherche d'images pour &quot;numérique ensemb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494" y="2874470"/>
            <a:ext cx="2816506" cy="398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6720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a:t>9</a:t>
            </a:r>
            <a:r>
              <a:rPr lang="fr-FR" dirty="0" smtClean="0"/>
              <a:t>. Vivre seul</a:t>
            </a:r>
          </a:p>
          <a:p>
            <a:pPr lvl="1">
              <a:lnSpc>
                <a:spcPct val="80000"/>
              </a:lnSpc>
            </a:pPr>
            <a:r>
              <a:rPr lang="fr-FR" dirty="0"/>
              <a:t>Selon une étude récente du </a:t>
            </a:r>
            <a:r>
              <a:rPr lang="fr-FR" dirty="0" err="1"/>
              <a:t>Pew</a:t>
            </a:r>
            <a:r>
              <a:rPr lang="fr-FR" dirty="0"/>
              <a:t> </a:t>
            </a:r>
            <a:r>
              <a:rPr lang="fr-FR" dirty="0" err="1"/>
              <a:t>Research</a:t>
            </a:r>
            <a:r>
              <a:rPr lang="fr-FR" dirty="0"/>
              <a:t> Center, le nombre de ménages d'une seule personne devrait dépasser la croissance de toutes les autres tailles de ménages. Alors que les baby-boomers sont connus pour leur taux de divorce élevé, les jeunes rejettent complètement le mariage et la cohabitation. On estime que le nombre de ménages d'une seule personne augmentera d'environ 120 millions d'ici 2030, soit environ 30 pour cent de plus qu'en 2018. De plus, lorsque les jeunes adultes américains d'aujourd'hui atteindront 50 ans, 25 pour cent d'entre eux auront été célibataires toute leur vie</a:t>
            </a:r>
            <a:r>
              <a:rPr lang="fr-FR" dirty="0" smtClean="0"/>
              <a:t>.</a:t>
            </a:r>
          </a:p>
          <a:p>
            <a:pPr lvl="1">
              <a:lnSpc>
                <a:spcPct val="80000"/>
              </a:lnSpc>
            </a:pPr>
            <a:r>
              <a:rPr lang="fr-FR" dirty="0" smtClean="0"/>
              <a:t>Moins d’enfants, moins de revenu disponible, plus de population urbaine, plus d’activité solitaires</a:t>
            </a:r>
            <a:r>
              <a:rPr lang="mr-IN" dirty="0" smtClean="0"/>
              <a:t>…</a:t>
            </a:r>
            <a:endParaRPr lang="fr-FR" dirty="0" smtClean="0"/>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8434" name="Picture 2" descr="ésultat de recherche d'images pour &quot;vivre seu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4448175"/>
            <a:ext cx="42862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68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fr-FR" sz="4000" dirty="0"/>
              <a:t>Les tendances de consommation</a:t>
            </a:r>
          </a:p>
        </p:txBody>
      </p:sp>
      <p:sp>
        <p:nvSpPr>
          <p:cNvPr id="30723" name="Rectangle 3"/>
          <p:cNvSpPr>
            <a:spLocks noGrp="1" noChangeArrowheads="1"/>
          </p:cNvSpPr>
          <p:nvPr>
            <p:ph type="body" idx="1"/>
          </p:nvPr>
        </p:nvSpPr>
        <p:spPr>
          <a:ln/>
        </p:spPr>
        <p:txBody>
          <a:bodyPr/>
          <a:lstStyle/>
          <a:p>
            <a:pPr marL="274320" lvl="1" indent="0">
              <a:lnSpc>
                <a:spcPct val="80000"/>
              </a:lnSpc>
              <a:buNone/>
            </a:pPr>
            <a:r>
              <a:rPr lang="fr-FR" dirty="0" smtClean="0"/>
              <a:t>10. L’âge n’est qu’un nombre</a:t>
            </a:r>
          </a:p>
          <a:p>
            <a:pPr lvl="1">
              <a:lnSpc>
                <a:spcPct val="80000"/>
              </a:lnSpc>
            </a:pPr>
            <a:r>
              <a:rPr lang="fr-FR" dirty="0" smtClean="0"/>
              <a:t>La population vieillit partout</a:t>
            </a:r>
          </a:p>
          <a:p>
            <a:pPr lvl="1">
              <a:lnSpc>
                <a:spcPct val="80000"/>
              </a:lnSpc>
            </a:pPr>
            <a:r>
              <a:rPr lang="fr-FR" dirty="0" smtClean="0"/>
              <a:t>On vit en meilleure santé</a:t>
            </a:r>
          </a:p>
          <a:p>
            <a:pPr lvl="1">
              <a:lnSpc>
                <a:spcPct val="80000"/>
              </a:lnSpc>
            </a:pPr>
            <a:r>
              <a:rPr lang="fr-FR" dirty="0" smtClean="0"/>
              <a:t>Les produits et services doivent être conçus pour être universellement accepté et non segmenté par âge</a:t>
            </a:r>
          </a:p>
        </p:txBody>
      </p:sp>
      <p:sp>
        <p:nvSpPr>
          <p:cNvPr id="2" name="AutoShape 2" descr="ésultat de recherche d'images pour &quot;tripadvisor&quo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2" descr="ésultat de recherche d'images pour &quot;Marie Kondo&quo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458" name="Picture 2" descr="ésultat de recherche d'images pour &quot;facebook&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4705350"/>
            <a:ext cx="57340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95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151</TotalTime>
  <Words>3712</Words>
  <Application>Microsoft Macintosh PowerPoint</Application>
  <PresentationFormat>Grand écran</PresentationFormat>
  <Paragraphs>831</Paragraphs>
  <Slides>92</Slides>
  <Notes>91</Notes>
  <HiddenSlides>0</HiddenSlides>
  <MMClips>0</MMClips>
  <ScaleCrop>false</ScaleCrop>
  <HeadingPairs>
    <vt:vector size="8" baseType="variant">
      <vt:variant>
        <vt:lpstr>Polices utilisées</vt:lpstr>
      </vt:variant>
      <vt:variant>
        <vt:i4>17</vt:i4>
      </vt:variant>
      <vt:variant>
        <vt:lpstr>Thème</vt:lpstr>
      </vt:variant>
      <vt:variant>
        <vt:i4>1</vt:i4>
      </vt:variant>
      <vt:variant>
        <vt:lpstr>Serveurs OLE incorporés</vt:lpstr>
      </vt:variant>
      <vt:variant>
        <vt:i4>2</vt:i4>
      </vt:variant>
      <vt:variant>
        <vt:lpstr>Titres des diapositives</vt:lpstr>
      </vt:variant>
      <vt:variant>
        <vt:i4>92</vt:i4>
      </vt:variant>
    </vt:vector>
  </HeadingPairs>
  <TitlesOfParts>
    <vt:vector size="112" baseType="lpstr">
      <vt:lpstr>Albertus Medium</vt:lpstr>
      <vt:lpstr>Calibri</vt:lpstr>
      <vt:lpstr>Comic Sans MS</vt:lpstr>
      <vt:lpstr>Eras Bold ITC</vt:lpstr>
      <vt:lpstr>Eras Demi ITC</vt:lpstr>
      <vt:lpstr>Eras Medium ITC</vt:lpstr>
      <vt:lpstr>Mangal</vt:lpstr>
      <vt:lpstr>Rockwell</vt:lpstr>
      <vt:lpstr>Rockwell Condensed</vt:lpstr>
      <vt:lpstr>Rockwell Extra Bold</vt:lpstr>
      <vt:lpstr>Sylfaen</vt:lpstr>
      <vt:lpstr>Symbol</vt:lpstr>
      <vt:lpstr>Tahoma</vt:lpstr>
      <vt:lpstr>Times New Roman</vt:lpstr>
      <vt:lpstr>Webdings</vt:lpstr>
      <vt:lpstr>Wingdings</vt:lpstr>
      <vt:lpstr>Arial</vt:lpstr>
      <vt:lpstr>Type de bois</vt:lpstr>
      <vt:lpstr>Image bitmap</vt:lpstr>
      <vt:lpstr>Feuille de calcul</vt:lpstr>
      <vt:lpstr>Cours 2. Le comportement du consommateur</vt:lpstr>
      <vt:lpstr>Ce qu’il y a de plus important, c’est d’anticiper les mouvements des consommateurs et d’aller à leur rencontre…</vt:lpstr>
      <vt:lpstr>Introduction : qu’est-ce qu’un consommateur ?</vt:lpstr>
      <vt:lpstr>Qu’est-ce qu’un consommateur ?</vt:lpstr>
      <vt:lpstr>Les différents rôles dans une situation d’achat</vt:lpstr>
      <vt:lpstr>Présentation PowerPoint</vt:lpstr>
      <vt:lpstr>Présentation PowerPoint</vt:lpstr>
      <vt:lpstr>Plan de la séance</vt:lpstr>
      <vt:lpstr>Plan de la séance</vt:lpstr>
      <vt:lpstr>1. Comprendre le comportement du consommateur : pourquoi et comment ?</vt:lpstr>
      <vt:lpstr>1.1. Pourquoi ?</vt:lpstr>
      <vt:lpstr>Pour étudier le comportement du consommateur ?</vt:lpstr>
      <vt:lpstr>Présentation PowerPoint</vt:lpstr>
      <vt:lpstr>1.2. Comment ?</vt:lpstr>
      <vt:lpstr>Le comportement du consommateur : ouvrir la boîte noire…</vt:lpstr>
      <vt:lpstr>Plan de la séance</vt:lpstr>
      <vt:lpstr>2. Modèles de base du comportement du consommateur</vt:lpstr>
      <vt:lpstr>2.1. Le processus de décision</vt:lpstr>
      <vt:lpstr>Le processus de décision</vt:lpstr>
      <vt:lpstr>Présentation PowerPoint</vt:lpstr>
      <vt:lpstr>2.2. Processus élémentaires du comportement : a)Besoins b)Information c)Perception d)Attitude e)achat f)post-achat</vt:lpstr>
      <vt:lpstr>A) Naissance du besoin : La distinction besoins et désirs</vt:lpstr>
      <vt:lpstr>Présentation PowerPoint</vt:lpstr>
      <vt:lpstr> B) Recherche d’informations</vt:lpstr>
      <vt:lpstr>L’intensité de la recherche d’informations dépend de…</vt:lpstr>
      <vt:lpstr>Les différentes nature du risque</vt:lpstr>
      <vt:lpstr>L’implication</vt:lpstr>
      <vt:lpstr>c) La perception</vt:lpstr>
      <vt:lpstr>Pourquoi s’intéresser à la perception ?</vt:lpstr>
      <vt:lpstr>La perception : définition</vt:lpstr>
      <vt:lpstr>Les caractéristiques de la perception humaine</vt:lpstr>
      <vt:lpstr>La perception des attributs &amp; des marques</vt:lpstr>
      <vt:lpstr>La carte perceptuelle</vt:lpstr>
      <vt:lpstr>d) Formation des attitudes et formation des préférences</vt:lpstr>
      <vt:lpstr> La « boîte noire » du consommateur: les attitudes </vt:lpstr>
      <vt:lpstr>Présentation PowerPoint</vt:lpstr>
      <vt:lpstr>Les facettes de l’attitude</vt:lpstr>
      <vt:lpstr>La mesure affective de l’attitude</vt:lpstr>
      <vt:lpstr>La mesure conative de l’attitude</vt:lpstr>
      <vt:lpstr>La mesure cognitive de l’attitude</vt:lpstr>
      <vt:lpstr>Comment se modifient les attitudes ? </vt:lpstr>
      <vt:lpstr>e) Achat : le contexte d’achat</vt:lpstr>
      <vt:lpstr>Un exemple : les couleurs</vt:lpstr>
      <vt:lpstr>La couleur, élément déterminant du positionnement de Twingo</vt:lpstr>
      <vt:lpstr>Poison de Dior : une même fragrance, quatre positionnements</vt:lpstr>
      <vt:lpstr>Le rouge : une couleur transgressive pour rajeunir l’image de Badoit</vt:lpstr>
      <vt:lpstr>Un exemple : les couleurs</vt:lpstr>
      <vt:lpstr>Un exemple : les couleurs</vt:lpstr>
      <vt:lpstr>f) Évaluation post-achat</vt:lpstr>
      <vt:lpstr>Conséquences de l’insatisfaction</vt:lpstr>
      <vt:lpstr>Plan de la séance</vt:lpstr>
      <vt:lpstr>3. Facteurs influençant le comportement du consommateur</vt:lpstr>
      <vt:lpstr>Facteurs influençant le comportement du consommateur</vt:lpstr>
      <vt:lpstr>a) Les variables démographiques</vt:lpstr>
      <vt:lpstr>La classe sociale</vt:lpstr>
      <vt:lpstr>b) Les variables psychographiques</vt:lpstr>
      <vt:lpstr>La personnalité</vt:lpstr>
      <vt:lpstr>La personnalité et la consommation</vt:lpstr>
      <vt:lpstr>Le style de vie</vt:lpstr>
      <vt:lpstr>La culture</vt:lpstr>
      <vt:lpstr>De l’importance des valeurs</vt:lpstr>
      <vt:lpstr>Les valeurs sociales</vt:lpstr>
      <vt:lpstr>Les valeurs environnementales</vt:lpstr>
      <vt:lpstr>Les valeurs personnelles</vt:lpstr>
      <vt:lpstr>c) Les groupes et la famille</vt:lpstr>
      <vt:lpstr>Présentation PowerPoint</vt:lpstr>
      <vt:lpstr>Les groupes sociaux</vt:lpstr>
      <vt:lpstr>Les groupes : définition</vt:lpstr>
      <vt:lpstr>Les mécanismes d’influence du groupe</vt:lpstr>
      <vt:lpstr>Un type de groupe social : la famille</vt:lpstr>
      <vt:lpstr>Le cycle de vie familial</vt:lpstr>
      <vt:lpstr>Présentation PowerPoint</vt:lpstr>
      <vt:lpstr>Répartition des ménages selon le type de famille (INSEE)</vt:lpstr>
      <vt:lpstr>Indices De Consommation En Fonction Du Cycle De Vie Familial</vt:lpstr>
      <vt:lpstr>La répartition des rôles entre époux</vt:lpstr>
      <vt:lpstr>Présentation PowerPoint</vt:lpstr>
      <vt:lpstr>L’homme européen</vt:lpstr>
      <vt:lpstr>Les familles d’hommes en Europe</vt:lpstr>
      <vt:lpstr>Présentation PowerPoint</vt:lpstr>
      <vt:lpstr>5. Les grandes tendances de consommation</vt:lpstr>
      <vt:lpstr>Les tendances de consommation actuelles</vt:lpstr>
      <vt:lpstr>Les tendances de consommation générale 2019</vt:lpstr>
      <vt:lpstr>Les tendances de consommation</vt:lpstr>
      <vt:lpstr>Les tendances de consommation</vt:lpstr>
      <vt:lpstr>Les tendances de consommation</vt:lpstr>
      <vt:lpstr>Les tendances de consommation</vt:lpstr>
      <vt:lpstr>Les tendances de consommation</vt:lpstr>
      <vt:lpstr>Les tendances de consommation</vt:lpstr>
      <vt:lpstr>Les tendances de consommation</vt:lpstr>
      <vt:lpstr>Les tendances de consommation</vt:lpstr>
      <vt:lpstr>Les tendances de consommation</vt:lpstr>
      <vt:lpstr>Les tendances de consommation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dc:title>
  <dc:creator>Utilisateur de Microsoft Office</dc:creator>
  <cp:lastModifiedBy>Utilisateur de Microsoft Office</cp:lastModifiedBy>
  <cp:revision>16</cp:revision>
  <cp:lastPrinted>2019-09-04T11:50:33Z</cp:lastPrinted>
  <dcterms:created xsi:type="dcterms:W3CDTF">2017-09-06T10:17:58Z</dcterms:created>
  <dcterms:modified xsi:type="dcterms:W3CDTF">2019-10-07T10:04:46Z</dcterms:modified>
</cp:coreProperties>
</file>